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2" r:id="rId4"/>
    <p:sldId id="258" r:id="rId5"/>
    <p:sldId id="259" r:id="rId6"/>
    <p:sldId id="260" r:id="rId7"/>
    <p:sldId id="263" r:id="rId8"/>
    <p:sldId id="257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8DC"/>
    <a:srgbClr val="D7F1F9"/>
    <a:srgbClr val="2AB3DE"/>
    <a:srgbClr val="42BCE2"/>
    <a:srgbClr val="A1DEF1"/>
    <a:srgbClr val="8D8F97"/>
    <a:srgbClr val="527DD2"/>
    <a:srgbClr val="5CC5E6"/>
    <a:srgbClr val="FFD03B"/>
    <a:srgbClr val="3FD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75" autoAdjust="0"/>
    <p:restoredTop sz="94660"/>
  </p:normalViewPr>
  <p:slideViewPr>
    <p:cSldViewPr snapToGrid="0">
      <p:cViewPr>
        <p:scale>
          <a:sx n="114" d="100"/>
          <a:sy n="114" d="100"/>
        </p:scale>
        <p:origin x="-110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DD867-13AE-4B24-911A-C2C0E50BF416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9F11-88DC-4D58-BCD1-82339A8C8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33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9F11-88DC-4D58-BCD1-82339A8C8EF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872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9F11-88DC-4D58-BCD1-82339A8C8EF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65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5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0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68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03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5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64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6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0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4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3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EE28-3BED-416F-80CC-E37CDFD45779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1452D-328C-462A-BC1C-539FBAFCF1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Правительство Моск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70822"/>
            <a:ext cx="1649573" cy="66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75404" y="3261818"/>
            <a:ext cx="6759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Премия Губернатора Московской области 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29378" y="2064655"/>
            <a:ext cx="79715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2AB3DE"/>
                </a:solidFill>
              </a:rPr>
              <a:t>НАШЕ ПОДМОСКОВЬЕ </a:t>
            </a:r>
            <a:endParaRPr lang="ru-RU" sz="4800" b="1" dirty="0" smtClean="0">
              <a:solidFill>
                <a:srgbClr val="2AB3DE"/>
              </a:solidFill>
            </a:endParaRPr>
          </a:p>
          <a:p>
            <a:r>
              <a:rPr lang="ru-RU" sz="4800" b="1" dirty="0" smtClean="0">
                <a:solidFill>
                  <a:srgbClr val="2AB3DE"/>
                </a:solidFill>
              </a:rPr>
              <a:t>2015</a:t>
            </a:r>
          </a:p>
          <a:p>
            <a:endParaRPr lang="ru-RU" sz="4800" b="1" dirty="0">
              <a:solidFill>
                <a:srgbClr val="2AB3DE"/>
              </a:solidFill>
            </a:endParaRPr>
          </a:p>
        </p:txBody>
      </p:sp>
      <p:pic>
        <p:nvPicPr>
          <p:cNvPr id="20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400" y="170822"/>
            <a:ext cx="1790700" cy="66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938000" y="0"/>
            <a:ext cx="254000" cy="6858000"/>
          </a:xfrm>
          <a:prstGeom prst="rect">
            <a:avLst/>
          </a:prstGeom>
          <a:solidFill>
            <a:srgbClr val="2AB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85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с двумя скругленными соседними углами 28"/>
          <p:cNvSpPr/>
          <p:nvPr/>
        </p:nvSpPr>
        <p:spPr>
          <a:xfrm>
            <a:off x="485775" y="1867092"/>
            <a:ext cx="2308992" cy="391978"/>
          </a:xfrm>
          <a:prstGeom prst="round2SameRect">
            <a:avLst/>
          </a:pr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6875" y="142813"/>
            <a:ext cx="5389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42BCE2"/>
                </a:solidFill>
              </a:rPr>
              <a:t>ОБЩАЯ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ИНФОРМАЦИЯ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олилиния 29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4401" y="935203"/>
            <a:ext cx="76880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</a:rPr>
              <a:t>ПРЕМИЯ ПРОВОДИТСЯ С ЦЕЛЬЮ ПООЩРЕНИЯ СОЦИАЛЬНОЙ АКТИВНОСТИ НАСЕЛЕНИЯ МОСКОВСКОЙ ОБЛАСТИ.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875" y="4590986"/>
            <a:ext cx="3115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ПРОЕКТ </a:t>
            </a:r>
          </a:p>
          <a:p>
            <a:pPr algn="ctr"/>
            <a:r>
              <a:rPr lang="ru-RU" dirty="0" smtClean="0"/>
              <a:t>должен быть уже реализован или находиться в стадии реализации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253228" y="4590986"/>
            <a:ext cx="3260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ЗАЯВИТЕЛЬ </a:t>
            </a:r>
          </a:p>
          <a:p>
            <a:pPr algn="ctr"/>
            <a:r>
              <a:rPr lang="ru-RU" dirty="0" smtClean="0"/>
              <a:t>должен достигнуть совершеннолетнего возраста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8254392" y="4590986"/>
            <a:ext cx="29152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ЗАЯВИТЕЛЬ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должен постоянно или временно проживать на территории Московской области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291408" y="714608"/>
            <a:ext cx="268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НОМИНАЦИИ 2015 ГОДА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0205" y="1878415"/>
            <a:ext cx="2168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УСЛОВИЯ </a:t>
            </a:r>
            <a:r>
              <a:rPr lang="ru-RU" b="1" dirty="0" smtClean="0">
                <a:solidFill>
                  <a:schemeClr val="bg1"/>
                </a:solidFill>
              </a:rPr>
              <a:t>УЧАСТИЯ: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Three gears of configuration too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942" y="2740617"/>
            <a:ext cx="1508677" cy="150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inter Adv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537" y="2553961"/>
            <a:ext cx="1650968" cy="165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n in suit and ti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09" y="2602306"/>
            <a:ext cx="1646988" cy="164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562658" y="2460472"/>
            <a:ext cx="10841941" cy="2063840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5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двумя скругленными соседними углами 17"/>
          <p:cNvSpPr/>
          <p:nvPr/>
        </p:nvSpPr>
        <p:spPr>
          <a:xfrm rot="10800000">
            <a:off x="291408" y="714609"/>
            <a:ext cx="2657475" cy="391978"/>
          </a:xfrm>
          <a:prstGeom prst="round2SameRect">
            <a:avLst/>
          </a:pr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851055" y="1149241"/>
            <a:ext cx="3048000" cy="5049744"/>
          </a:xfrm>
          <a:prstGeom prst="rect">
            <a:avLst/>
          </a:prstGeom>
          <a:ln w="12700">
            <a:solidFill>
              <a:srgbClr val="8D8F97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043281" y="1274302"/>
            <a:ext cx="2411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НОМИНАЦИИ 2014 ГОДА</a:t>
            </a:r>
            <a:endParaRPr lang="ru-RU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91408" y="714608"/>
            <a:ext cx="268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НОМИНАЦИИ 2015 ГОДА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4918" y="-6092"/>
            <a:ext cx="5360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42BCE2"/>
                </a:solidFill>
              </a:rPr>
              <a:t>НОМИНАЦИИ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ПРЕМИИ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1119401"/>
            <a:ext cx="3962399" cy="5311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СПАСИБО ДЕДУ ЗА ПОБЕДУ</a:t>
            </a:r>
            <a:r>
              <a:rPr lang="ru-RU" sz="1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ru-RU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сохранение памяти о событиях Великой Отечественной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войны, локальных войн и вооруженных конфликтов,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создание фото, аудио, видео архивов, патриотическое воспитание граждан, создание поисковых, военно-патриотических клубов.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1200" u="none" strike="noStrike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ТВОРЧЕСКОЕ ПОДМОСКОВЬЕ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 проекты, направленные на творческое самовыражение граждан Подмосковья в сфере искусства.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ДОБРОЕ СЕРДЦЕ 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развитие волонтерской деятельности, оказание добровольной помощи социально незащищенным слоям населения и их социализацию.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НАСЛЕДИЕ ПОДМОСКОВЬЯ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за проекты, направленные на культурное, историческое, религиозное просвещение и образование граждан, сохранение исторического наследия Подмосковья и самобытности традиций народов.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76120" y="1085627"/>
            <a:ext cx="4117522" cy="6273641"/>
          </a:xfrm>
          <a:prstGeom prst="rect">
            <a:avLst/>
          </a:prstGeom>
        </p:spPr>
        <p:txBody>
          <a:bodyPr wrap="square" numCol="1" spcCol="43200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ГРАЖДАНСКИЙ ДИАЛОГ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организацию диалога власти и общества, обеспечение открытости власти и общественный контроль.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12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ОБЛИК ПОДМОСКОВЬЯ</a:t>
            </a: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благоустройство домовых и придомовых территорий, парков и объектов культурного значения, обеспечение доступной среды.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2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НОВЫЕ </a:t>
            </a:r>
            <a:r>
              <a:rPr lang="ru-RU" sz="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ВОЗМОЖНОСТИ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 проекты, направленные на развитие социальных инициатив малого предпринимательства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импортозамещение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внедрение инноваций в повседневную жизнь, создание дополнительных рабочих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мест, онлайн-проекты.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8.  </a:t>
            </a:r>
            <a:r>
              <a:rPr lang="ru-RU" sz="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АКТИВНОЕ ПОДМОСКОВЬЕ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поддержку здорового образа жизни граждан, развитие молодежных и спортивных движений, туризма и активного отдыха.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ЭКОЛОГИЯ ПОДМОСКОВЬЯ  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 проекты, направленные на охрану окружающей среды и сохранение чистоты территории Подмосковья.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ru-RU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БОЛЬШЕ, ЧЕМ ПРОФЕССИЯ 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за проекты, осуществляемые в рамках профессиональной деятельности на добровольческой основе.</a:t>
            </a:r>
            <a:endParaRPr lang="ru-RU" sz="120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450311"/>
              </p:ext>
            </p:extLst>
          </p:nvPr>
        </p:nvGraphicFramePr>
        <p:xfrm>
          <a:off x="9075031" y="1677250"/>
          <a:ext cx="2685169" cy="39852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685169"/>
              </a:tblGrid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1. </a:t>
                      </a:r>
                      <a:r>
                        <a:rPr lang="ru-RU" sz="1600" b="0" dirty="0" smtClean="0">
                          <a:effectLst/>
                        </a:rPr>
                        <a:t>Связь</a:t>
                      </a:r>
                      <a:r>
                        <a:rPr lang="ru-RU" sz="1600" b="0" baseline="0" dirty="0" smtClean="0">
                          <a:effectLst/>
                        </a:rPr>
                        <a:t> времён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</a:rPr>
                        <a:t>2.</a:t>
                      </a:r>
                      <a:r>
                        <a:rPr lang="ru-RU" sz="1600" b="0" baseline="0" smtClean="0">
                          <a:effectLst/>
                        </a:rPr>
                        <a:t> </a:t>
                      </a:r>
                      <a:r>
                        <a:rPr lang="ru-RU" sz="1600" b="0" smtClean="0">
                          <a:effectLst/>
                        </a:rPr>
                        <a:t>Доброе сердце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8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600" b="0" baseline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равных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</a:rPr>
                        <a:t>4.</a:t>
                      </a:r>
                      <a:r>
                        <a:rPr lang="ru-RU" sz="1600" b="1" baseline="0" smtClean="0">
                          <a:effectLst/>
                        </a:rPr>
                        <a:t> </a:t>
                      </a:r>
                      <a:r>
                        <a:rPr lang="ru-RU" sz="1600" b="0" baseline="0" smtClean="0">
                          <a:effectLst/>
                        </a:rPr>
                        <a:t>Третий возраст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</a:rPr>
                        <a:t>5.</a:t>
                      </a:r>
                      <a:r>
                        <a:rPr lang="ru-RU" sz="1600" b="0" baseline="0" smtClean="0">
                          <a:effectLst/>
                        </a:rPr>
                        <a:t> Молодое Подмосковье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ru-RU" sz="1600" b="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Комфортное Подмосковье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</a:rPr>
                        <a:t>7.</a:t>
                      </a:r>
                      <a:r>
                        <a:rPr lang="ru-RU" sz="1600" b="0" baseline="0" smtClean="0">
                          <a:effectLst/>
                        </a:rPr>
                        <a:t> </a:t>
                      </a:r>
                      <a:r>
                        <a:rPr lang="ru-RU" sz="1600" b="0" smtClean="0">
                          <a:effectLst/>
                        </a:rPr>
                        <a:t>Экология Подмосковья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1600" b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Гражданский диалог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600" b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Общественный контроль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10.</a:t>
                      </a:r>
                      <a:r>
                        <a:rPr lang="ru-RU" sz="1600" b="1" baseline="0" dirty="0" smtClean="0">
                          <a:effectLst/>
                        </a:rPr>
                        <a:t> </a:t>
                      </a:r>
                      <a:r>
                        <a:rPr lang="ru-RU" sz="1600" b="0" baseline="0" dirty="0" smtClean="0">
                          <a:effectLst/>
                        </a:rPr>
                        <a:t>Шаг вперёд</a:t>
                      </a:r>
                      <a:endParaRPr lang="ru-RU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>
            <a:off x="291408" y="714608"/>
            <a:ext cx="8356203" cy="0"/>
          </a:xfrm>
          <a:prstGeom prst="line">
            <a:avLst/>
          </a:prstGeom>
          <a:ln w="28575">
            <a:solidFill>
              <a:srgbClr val="5CC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8824382" y="1131998"/>
            <a:ext cx="53343" cy="53343"/>
          </a:xfrm>
          <a:prstGeom prst="ellipse">
            <a:avLst/>
          </a:prstGeom>
          <a:solidFill>
            <a:schemeClr val="bg1"/>
          </a:solidFill>
          <a:ln>
            <a:solidFill>
              <a:srgbClr val="8D8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760200" y="910597"/>
            <a:ext cx="241300" cy="5586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flipV="1">
            <a:off x="8647612" y="6080865"/>
            <a:ext cx="3251444" cy="2431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9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40526" y="4074243"/>
            <a:ext cx="19711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ПРИЕМ ЗАЯВОК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8396" y="4074243"/>
            <a:ext cx="22808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ОЦЕНКА ПРОЕКТОВ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27895" y="4118951"/>
            <a:ext cx="34736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НАГРАЖДЕНИЕ ПОБЕДИТЕЛЕЙ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4918" y="-6092"/>
            <a:ext cx="7170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42BCE2"/>
                </a:solidFill>
              </a:rPr>
              <a:t>ЭТАПЫ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ПРОВЕДЕНИЯ ПРЕМИИ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138" y="2087628"/>
            <a:ext cx="1257644" cy="1257644"/>
          </a:xfrm>
          <a:prstGeom prst="rect">
            <a:avLst/>
          </a:prstGeom>
          <a:effectLst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400" y="2305724"/>
            <a:ext cx="1124954" cy="1124954"/>
          </a:xfrm>
          <a:prstGeom prst="rect">
            <a:avLst/>
          </a:prstGeom>
          <a:effectLst/>
        </p:spPr>
      </p:pic>
      <p:sp>
        <p:nvSpPr>
          <p:cNvPr id="14" name="AutoShape 4" descr="Vintage Eyeglass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865" y="1936598"/>
            <a:ext cx="1511880" cy="1511880"/>
          </a:xfrm>
          <a:prstGeom prst="rect">
            <a:avLst/>
          </a:prstGeom>
          <a:effectLst/>
        </p:spPr>
      </p:pic>
      <p:sp>
        <p:nvSpPr>
          <p:cNvPr id="25" name="Полилиния 24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33426" y="1663700"/>
            <a:ext cx="10721974" cy="2070100"/>
          </a:xfrm>
          <a:prstGeom prst="rect">
            <a:avLst/>
          </a:prstGeom>
          <a:solidFill>
            <a:schemeClr val="bg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50733">
            <a:off x="2951297" y="2433508"/>
            <a:ext cx="1942623" cy="938233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4391">
            <a:off x="7095952" y="2565248"/>
            <a:ext cx="1942623" cy="93823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4724" y="3669533"/>
            <a:ext cx="2262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 мая – 30 августа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869285" y="3718841"/>
            <a:ext cx="2579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сентября – 4 ноября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600251" y="3718841"/>
            <a:ext cx="12891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 ноября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" y="243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4918" y="-6092"/>
            <a:ext cx="51859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42BCE2"/>
                </a:solidFill>
              </a:rPr>
              <a:t>I </a:t>
            </a:r>
            <a:r>
              <a:rPr lang="ru-RU" sz="4000" b="1" dirty="0" smtClean="0">
                <a:solidFill>
                  <a:srgbClr val="42BCE2"/>
                </a:solidFill>
              </a:rPr>
              <a:t>ЭТАП 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ПРИЕМ ЗАЯВОК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олилиния 5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985027" y="1025183"/>
            <a:ext cx="2632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ТИПА ЗАЯВОК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23848" y="641099"/>
            <a:ext cx="4943477" cy="0"/>
          </a:xfrm>
          <a:prstGeom prst="line">
            <a:avLst/>
          </a:prstGeom>
          <a:ln w="28575">
            <a:solidFill>
              <a:srgbClr val="5CC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4918" y="1026748"/>
            <a:ext cx="3948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ФОРМЫ ПОДАЧИ ЗАЯВОК: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653390" y="1816307"/>
            <a:ext cx="1706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 физического лица</a:t>
            </a:r>
          </a:p>
        </p:txBody>
      </p:sp>
      <p:pic>
        <p:nvPicPr>
          <p:cNvPr id="5122" name="Picture 2" descr="Office worker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027" y="1707478"/>
            <a:ext cx="668363" cy="6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Management Grou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720" y="3188407"/>
            <a:ext cx="668363" cy="6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9642547" y="3156001"/>
            <a:ext cx="1914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 инициативной группы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8723872" y="817764"/>
            <a:ext cx="3547208" cy="5628052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98" r="537"/>
          <a:stretch/>
        </p:blipFill>
        <p:spPr>
          <a:xfrm>
            <a:off x="3121004" y="1764027"/>
            <a:ext cx="3200399" cy="2588872"/>
          </a:xfrm>
          <a:prstGeom prst="chevron">
            <a:avLst>
              <a:gd name="adj" fmla="val 30868"/>
            </a:avLst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6" r="28373"/>
          <a:stretch/>
        </p:blipFill>
        <p:spPr>
          <a:xfrm>
            <a:off x="5633132" y="1776765"/>
            <a:ext cx="2774267" cy="2588872"/>
          </a:xfrm>
          <a:prstGeom prst="chevron">
            <a:avLst>
              <a:gd name="adj" fmla="val 30378"/>
            </a:avLst>
          </a:prstGeom>
        </p:spPr>
      </p:pic>
      <p:sp>
        <p:nvSpPr>
          <p:cNvPr id="5120" name="Прямоугольник 5119"/>
          <p:cNvSpPr/>
          <p:nvPr/>
        </p:nvSpPr>
        <p:spPr>
          <a:xfrm>
            <a:off x="626344" y="4548271"/>
            <a:ext cx="23731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САЙТЕ </a:t>
            </a:r>
          </a:p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WWW.</a:t>
            </a:r>
            <a:r>
              <a:rPr lang="ru-RU" sz="1400" dirty="0" smtClean="0">
                <a:solidFill>
                  <a:srgbClr val="0070C0"/>
                </a:solidFill>
              </a:rPr>
              <a:t>НАШЕ-ПОДМОСКОВЬЕ.РФ</a:t>
            </a:r>
          </a:p>
        </p:txBody>
      </p:sp>
      <p:sp>
        <p:nvSpPr>
          <p:cNvPr id="5121" name="Прямоугольник 5120"/>
          <p:cNvSpPr/>
          <p:nvPr/>
        </p:nvSpPr>
        <p:spPr>
          <a:xfrm>
            <a:off x="2871777" y="4365637"/>
            <a:ext cx="2642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EMAIL </a:t>
            </a:r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PREMIYA201</a:t>
            </a:r>
            <a:r>
              <a:rPr lang="ru-RU" sz="1400" dirty="0" smtClean="0">
                <a:solidFill>
                  <a:srgbClr val="0070C0"/>
                </a:solidFill>
              </a:rPr>
              <a:t>5</a:t>
            </a:r>
            <a:r>
              <a:rPr lang="en-US" sz="1400" dirty="0" smtClean="0">
                <a:solidFill>
                  <a:srgbClr val="0070C0"/>
                </a:solidFill>
              </a:rPr>
              <a:t>@MAIL.RU</a:t>
            </a:r>
            <a:endParaRPr lang="ru-RU" sz="1400" dirty="0" smtClean="0">
              <a:solidFill>
                <a:srgbClr val="0070C0"/>
              </a:solidFill>
            </a:endParaRPr>
          </a:p>
        </p:txBody>
      </p:sp>
      <p:sp>
        <p:nvSpPr>
          <p:cNvPr id="5123" name="Прямоугольник 5122"/>
          <p:cNvSpPr/>
          <p:nvPr/>
        </p:nvSpPr>
        <p:spPr>
          <a:xfrm>
            <a:off x="5380725" y="4548271"/>
            <a:ext cx="27182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БУМАЖНОМ НОСИТЕЛЕ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 ПУНКТАХ ПРИЕМА </a:t>
            </a:r>
          </a:p>
          <a:p>
            <a:pPr algn="ctr"/>
            <a:endParaRPr lang="ru-RU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8620662" y="1024561"/>
            <a:ext cx="15058" cy="542125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Рисунок 5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7" t="2243" r="1501" b="2243"/>
          <a:stretch/>
        </p:blipFill>
        <p:spPr>
          <a:xfrm>
            <a:off x="329138" y="1762589"/>
            <a:ext cx="3470730" cy="2603048"/>
          </a:xfrm>
          <a:prstGeom prst="homePlate">
            <a:avLst>
              <a:gd name="adj" fmla="val 30484"/>
            </a:avLst>
          </a:prstGeom>
        </p:spPr>
      </p:pic>
      <p:sp>
        <p:nvSpPr>
          <p:cNvPr id="2" name="Прямоугольник 1"/>
          <p:cNvSpPr/>
          <p:nvPr/>
        </p:nvSpPr>
        <p:spPr>
          <a:xfrm>
            <a:off x="5542558" y="5045800"/>
            <a:ext cx="312165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Администрации муниципальных образований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Муниципальные общественные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палаты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ДПМО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323848" y="2061167"/>
            <a:ext cx="2865673" cy="1757081"/>
          </a:xfrm>
          <a:prstGeom prst="homePlate">
            <a:avLst>
              <a:gd name="adj" fmla="val 22245"/>
            </a:avLst>
          </a:prstGeom>
          <a:solidFill>
            <a:srgbClr val="D7F1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5036074" y="1548953"/>
            <a:ext cx="7155926" cy="2139584"/>
          </a:xfrm>
          <a:prstGeom prst="rect">
            <a:avLst/>
          </a:prstGeom>
          <a:solidFill>
            <a:srgbClr val="D7F1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87680" y="243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7680" y="243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4918" y="-6092"/>
            <a:ext cx="6129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42BCE2"/>
                </a:solidFill>
              </a:rPr>
              <a:t>II </a:t>
            </a:r>
            <a:r>
              <a:rPr lang="ru-RU" sz="4000" b="1" dirty="0" smtClean="0">
                <a:solidFill>
                  <a:srgbClr val="42BCE2"/>
                </a:solidFill>
              </a:rPr>
              <a:t>ЭТАП 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ОЦЕНКА ПРОЕКТОВ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23848" y="641099"/>
            <a:ext cx="5878832" cy="0"/>
          </a:xfrm>
          <a:prstGeom prst="line">
            <a:avLst/>
          </a:prstGeom>
          <a:ln w="28575">
            <a:solidFill>
              <a:srgbClr val="5CC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0" r="16700"/>
          <a:stretch/>
        </p:blipFill>
        <p:spPr>
          <a:xfrm>
            <a:off x="10966861" y="1913634"/>
            <a:ext cx="885477" cy="885477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r="12417"/>
          <a:stretch/>
        </p:blipFill>
        <p:spPr>
          <a:xfrm>
            <a:off x="6432189" y="1913758"/>
            <a:ext cx="885477" cy="885477"/>
          </a:xfrm>
          <a:prstGeom prst="ellipse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xfrm>
            <a:off x="8690187" y="1913757"/>
            <a:ext cx="885477" cy="885477"/>
          </a:xfrm>
          <a:prstGeom prst="ellipse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7" r="7797"/>
          <a:stretch/>
        </p:blipFill>
        <p:spPr>
          <a:xfrm>
            <a:off x="9815624" y="1913757"/>
            <a:ext cx="885477" cy="885477"/>
          </a:xfrm>
          <a:prstGeom prst="ellipse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12823" y="2844369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Николай</a:t>
            </a:r>
          </a:p>
          <a:p>
            <a:pPr algn="ctr"/>
            <a:r>
              <a:rPr lang="ru-RU" sz="1200" dirty="0" smtClean="0"/>
              <a:t>Сванидзе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668554" y="2871474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Оксана</a:t>
            </a:r>
          </a:p>
          <a:p>
            <a:pPr algn="ctr"/>
            <a:r>
              <a:rPr lang="ru-RU" sz="1200" dirty="0" smtClean="0"/>
              <a:t>Пушкина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690187" y="2868088"/>
            <a:ext cx="748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Николай</a:t>
            </a:r>
          </a:p>
          <a:p>
            <a:pPr algn="ctr"/>
            <a:r>
              <a:rPr lang="ru-RU" sz="1200" dirty="0" smtClean="0"/>
              <a:t>Дроздов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9884355" y="2851369"/>
            <a:ext cx="813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Нона</a:t>
            </a:r>
          </a:p>
          <a:p>
            <a:pPr algn="ctr"/>
            <a:r>
              <a:rPr lang="ru-RU" sz="1200" dirty="0" smtClean="0"/>
              <a:t>Гришаева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10997825" y="2860567"/>
            <a:ext cx="888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/>
              <a:t>Александр</a:t>
            </a:r>
          </a:p>
          <a:p>
            <a:pPr algn="ctr"/>
            <a:r>
              <a:rPr lang="ru-RU" sz="1200" dirty="0" err="1" smtClean="0"/>
              <a:t>Бречалов</a:t>
            </a:r>
            <a:endParaRPr lang="ru-RU" sz="1200" dirty="0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1856398" y="1548953"/>
            <a:ext cx="6359357" cy="5120972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73377" y="5250850"/>
            <a:ext cx="482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Профессорский и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преподавательский состав ВУЗов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04116" y="2432133"/>
            <a:ext cx="16639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Совет по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присуждению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ежегодных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Премий</a:t>
            </a: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53016" y="4032373"/>
            <a:ext cx="2936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Общественная экспертиза с </a:t>
            </a:r>
            <a:r>
              <a:rPr lang="ru-RU" dirty="0" smtClean="0">
                <a:solidFill>
                  <a:schemeClr val="bg1"/>
                </a:solidFill>
              </a:rPr>
              <a:t>участием победителей 2014 года 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2276905" y="5190236"/>
            <a:ext cx="5177246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835886" y="3726655"/>
            <a:ext cx="5177246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77071" y="5833912"/>
            <a:ext cx="791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</a:t>
            </a:r>
            <a:r>
              <a:rPr lang="ru-RU" dirty="0" smtClean="0"/>
              <a:t>ЭТАП</a:t>
            </a:r>
            <a:endParaRPr lang="en-US" dirty="0" smtClean="0"/>
          </a:p>
        </p:txBody>
      </p:sp>
      <p:sp>
        <p:nvSpPr>
          <p:cNvPr id="43" name="TextBox 42"/>
          <p:cNvSpPr txBox="1"/>
          <p:nvPr/>
        </p:nvSpPr>
        <p:spPr>
          <a:xfrm>
            <a:off x="2190607" y="4318312"/>
            <a:ext cx="8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ru-RU" dirty="0" smtClean="0"/>
              <a:t>ЭТАП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222478" y="2431528"/>
            <a:ext cx="92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III </a:t>
            </a:r>
            <a:r>
              <a:rPr lang="ru-RU" dirty="0" smtClean="0"/>
              <a:t>ЭТАП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323848" y="814000"/>
            <a:ext cx="3498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ОЦЕНКА ПРОЕКТОВ ПРЕМИИ ПРОХОДИТ В 3 ЭТАПА</a:t>
            </a:r>
            <a:endParaRPr lang="ru-RU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6442464" y="3348147"/>
            <a:ext cx="396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ВСЕГО 70 ЧЛЕНОВ </a:t>
            </a:r>
            <a:r>
              <a:rPr lang="ru-RU" sz="1600" dirty="0" smtClean="0"/>
              <a:t>ЭКСПЕРТНОГО СОВЕТА</a:t>
            </a:r>
            <a:endParaRPr lang="ru-RU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3336585" y="5904358"/>
            <a:ext cx="3470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МГОУ, МГОГИ, МГОСГИ, МГУЛ, ДУБНА, РГУТИС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6" name="Picture 14" descr="C:\Users\CherpakovLP\Desktop\Прессуха\Эксперты\Пушкина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6" t="3161" r="1808" b="32539"/>
          <a:stretch/>
        </p:blipFill>
        <p:spPr bwMode="auto">
          <a:xfrm>
            <a:off x="7577708" y="1913634"/>
            <a:ext cx="885600" cy="8856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330772" y="1493721"/>
            <a:ext cx="2124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Будут приглашены: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5061" y="2157735"/>
            <a:ext cx="27787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ля участников, прошедших на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III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этап отбора будут проведены встречи по защите проектов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69530" y="5558088"/>
            <a:ext cx="1564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54B8DC"/>
                </a:solidFill>
              </a:rPr>
              <a:t>1-14 </a:t>
            </a:r>
            <a:r>
              <a:rPr lang="ru-RU" b="1" dirty="0">
                <a:solidFill>
                  <a:srgbClr val="54B8DC"/>
                </a:solidFill>
              </a:rPr>
              <a:t>сентября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966426" y="3774333"/>
            <a:ext cx="1376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rgbClr val="54B8DC"/>
                </a:solidFill>
              </a:rPr>
              <a:t>1</a:t>
            </a:r>
            <a:r>
              <a:rPr lang="ru-RU" b="1" dirty="0" smtClean="0">
                <a:solidFill>
                  <a:srgbClr val="54B8DC"/>
                </a:solidFill>
              </a:rPr>
              <a:t>5 сентября</a:t>
            </a:r>
          </a:p>
          <a:p>
            <a:pPr algn="ctr"/>
            <a:r>
              <a:rPr lang="en-US" b="1" dirty="0" smtClean="0">
                <a:solidFill>
                  <a:srgbClr val="54B8DC"/>
                </a:solidFill>
              </a:rPr>
              <a:t>-1</a:t>
            </a:r>
            <a:r>
              <a:rPr lang="ru-RU" b="1" dirty="0" smtClean="0">
                <a:solidFill>
                  <a:srgbClr val="54B8DC"/>
                </a:solidFill>
              </a:rPr>
              <a:t> октября</a:t>
            </a:r>
            <a:endParaRPr lang="ru-RU" b="1" dirty="0">
              <a:solidFill>
                <a:srgbClr val="54B8DC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45587" y="2123950"/>
            <a:ext cx="1516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54B8DC"/>
                </a:solidFill>
              </a:rPr>
              <a:t>2 -15 октября</a:t>
            </a:r>
            <a:endParaRPr lang="ru-RU" b="1" dirty="0">
              <a:solidFill>
                <a:srgbClr val="54B8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/>
          <p:cNvSpPr/>
          <p:nvPr/>
        </p:nvSpPr>
        <p:spPr>
          <a:xfrm>
            <a:off x="464980" y="4763157"/>
            <a:ext cx="1287022" cy="1287022"/>
          </a:xfrm>
          <a:prstGeom prst="ellipse">
            <a:avLst/>
          </a:prstGeom>
          <a:solidFill>
            <a:srgbClr val="2AB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65070" y="2989460"/>
            <a:ext cx="1287022" cy="1287022"/>
          </a:xfrm>
          <a:prstGeom prst="ellipse">
            <a:avLst/>
          </a:prstGeom>
          <a:solidFill>
            <a:srgbClr val="2AB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87680" y="243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87680" y="243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4918" y="-6092"/>
            <a:ext cx="8681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42BCE2"/>
                </a:solidFill>
              </a:rPr>
              <a:t>II</a:t>
            </a:r>
            <a:r>
              <a:rPr lang="en-US" sz="4000" b="1" dirty="0">
                <a:solidFill>
                  <a:srgbClr val="42BCE2"/>
                </a:solidFill>
              </a:rPr>
              <a:t>I</a:t>
            </a:r>
            <a:r>
              <a:rPr lang="en-US" sz="4000" b="1" dirty="0" smtClean="0">
                <a:solidFill>
                  <a:srgbClr val="42BCE2"/>
                </a:solidFill>
              </a:rPr>
              <a:t> </a:t>
            </a:r>
            <a:r>
              <a:rPr lang="ru-RU" sz="4000" b="1" dirty="0" smtClean="0">
                <a:solidFill>
                  <a:srgbClr val="42BCE2"/>
                </a:solidFill>
              </a:rPr>
              <a:t>ЭТАП 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НАГРАЖДЕНИЕ ПОБЕДИТЕЛЕЙ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23848" y="641099"/>
            <a:ext cx="8413752" cy="0"/>
          </a:xfrm>
          <a:prstGeom prst="line">
            <a:avLst/>
          </a:prstGeom>
          <a:ln w="28575">
            <a:solidFill>
              <a:srgbClr val="5CC5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920414" y="4853428"/>
            <a:ext cx="5695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Церемония награждения лауреатов Премии «Наше Подмосковье» пройдет совместно с награждением победителей конкурсов ведомств и министерств.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55939" y="1448556"/>
            <a:ext cx="4704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Церемония награждения победителей пройдет в муниципальном образовании, набравшем наибольшее количество заявок.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951105" y="3183336"/>
            <a:ext cx="4995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номинации «Спасибо деду за Победу» будут объявлены 226 победителей, что на 35 человек больше, чем в других номинациях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24" y="4977182"/>
            <a:ext cx="793630" cy="79363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54" y="3236547"/>
            <a:ext cx="851981" cy="85198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5"/>
          <a:srcRect l="43016" t="14690" r="27857" b="12082"/>
          <a:stretch/>
        </p:blipFill>
        <p:spPr>
          <a:xfrm>
            <a:off x="8303042" y="1375395"/>
            <a:ext cx="2887472" cy="4083372"/>
          </a:xfrm>
          <a:prstGeom prst="rect">
            <a:avLst/>
          </a:prstGeom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7881514" y="974348"/>
            <a:ext cx="15058" cy="5421255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03043" y="5637109"/>
            <a:ext cx="3698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2AB3DE"/>
                </a:solidFill>
              </a:rPr>
              <a:t>ВСЕ УЧАСТНИКИ  БУДУТ НАГРАЖДЕНЫ ДИПЛОМАМИ</a:t>
            </a:r>
            <a:endParaRPr lang="ru-RU" dirty="0">
              <a:solidFill>
                <a:srgbClr val="2AB3DE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64980" y="1337275"/>
            <a:ext cx="1287022" cy="1287022"/>
          </a:xfrm>
          <a:prstGeom prst="ellipse">
            <a:avLst/>
          </a:prstGeom>
          <a:solidFill>
            <a:srgbClr val="2AB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92" y="1537234"/>
            <a:ext cx="746934" cy="74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2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875" y="142813"/>
            <a:ext cx="4579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42BCE2"/>
                </a:solidFill>
              </a:rPr>
              <a:t>ЧТО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ИЗМЕНИЛОСЬ?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2" descr="C:\Users\CherpakovLP\Desktop\Прессуха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461" y="138317"/>
            <a:ext cx="1899039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563471"/>
              </p:ext>
            </p:extLst>
          </p:nvPr>
        </p:nvGraphicFramePr>
        <p:xfrm>
          <a:off x="421285" y="1355936"/>
          <a:ext cx="10783743" cy="537874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70094"/>
                <a:gridCol w="2437883"/>
                <a:gridCol w="2437883"/>
                <a:gridCol w="2437883"/>
              </a:tblGrid>
              <a:tr h="665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Размер призового фонда</a:t>
                      </a: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180 000 000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рублей 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180 000 000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рублей 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97 200 000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рублей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5154">
                <a:tc>
                  <a:txBody>
                    <a:bodyPr/>
                    <a:lstStyle/>
                    <a:p>
                      <a:pPr algn="l"/>
                      <a:r>
                        <a:rPr lang="ru-RU" sz="1800" smtClean="0">
                          <a:solidFill>
                            <a:schemeClr val="tx1"/>
                          </a:solidFill>
                        </a:rPr>
                        <a:t>Количество номинаций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665154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Количество победителей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1945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1260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1747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0743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Размер денежных выплат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335 000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150 000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515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Премия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70 000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1420 премий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500 000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10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200 000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500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Премия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750 премий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100 000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Премия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50 000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400 премий</a:t>
                      </a:r>
                    </a:p>
                    <a:p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 Премия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25 000 рублей </a:t>
                      </a:r>
                      <a:endParaRPr lang="en-US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560 премий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0" name="Полилиния 29"/>
          <p:cNvSpPr/>
          <p:nvPr/>
        </p:nvSpPr>
        <p:spPr>
          <a:xfrm>
            <a:off x="485775" y="6201763"/>
            <a:ext cx="1384300" cy="688975"/>
          </a:xfrm>
          <a:custGeom>
            <a:avLst/>
            <a:gdLst>
              <a:gd name="connsiteX0" fmla="*/ 0 w 1314450"/>
              <a:gd name="connsiteY0" fmla="*/ 0 h 688975"/>
              <a:gd name="connsiteX1" fmla="*/ 1314450 w 1314450"/>
              <a:gd name="connsiteY1" fmla="*/ 688975 h 688975"/>
              <a:gd name="connsiteX2" fmla="*/ 180975 w 1314450"/>
              <a:gd name="connsiteY2" fmla="*/ 282575 h 688975"/>
              <a:gd name="connsiteX3" fmla="*/ 0 w 1314450"/>
              <a:gd name="connsiteY3" fmla="*/ 0 h 6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450" h="688975">
                <a:moveTo>
                  <a:pt x="0" y="0"/>
                </a:moveTo>
                <a:lnTo>
                  <a:pt x="1314450" y="688975"/>
                </a:lnTo>
                <a:lnTo>
                  <a:pt x="180975" y="2825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-9525" y="4109439"/>
            <a:ext cx="514350" cy="2847974"/>
          </a:xfrm>
          <a:custGeom>
            <a:avLst/>
            <a:gdLst>
              <a:gd name="connsiteX0" fmla="*/ 9525 w 485775"/>
              <a:gd name="connsiteY0" fmla="*/ 0 h 2790825"/>
              <a:gd name="connsiteX1" fmla="*/ 485775 w 485775"/>
              <a:gd name="connsiteY1" fmla="*/ 2085975 h 2790825"/>
              <a:gd name="connsiteX2" fmla="*/ 0 w 485775"/>
              <a:gd name="connsiteY2" fmla="*/ 2790825 h 2790825"/>
              <a:gd name="connsiteX3" fmla="*/ 9525 w 485775"/>
              <a:gd name="connsiteY3" fmla="*/ 0 h 279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" h="2790825">
                <a:moveTo>
                  <a:pt x="9525" y="0"/>
                </a:moveTo>
                <a:lnTo>
                  <a:pt x="485775" y="2085975"/>
                </a:lnTo>
                <a:lnTo>
                  <a:pt x="0" y="2790825"/>
                </a:lnTo>
                <a:lnTo>
                  <a:pt x="9525" y="0"/>
                </a:lnTo>
                <a:close/>
              </a:path>
            </a:pathLst>
          </a:custGeom>
          <a:solidFill>
            <a:srgbClr val="4AC1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олилиния 31"/>
          <p:cNvSpPr/>
          <p:nvPr/>
        </p:nvSpPr>
        <p:spPr>
          <a:xfrm>
            <a:off x="0" y="6414488"/>
            <a:ext cx="1800225" cy="476250"/>
          </a:xfrm>
          <a:custGeom>
            <a:avLst/>
            <a:gdLst>
              <a:gd name="connsiteX0" fmla="*/ 0 w 1800225"/>
              <a:gd name="connsiteY0" fmla="*/ 476250 h 476250"/>
              <a:gd name="connsiteX1" fmla="*/ 333375 w 1800225"/>
              <a:gd name="connsiteY1" fmla="*/ 0 h 476250"/>
              <a:gd name="connsiteX2" fmla="*/ 695325 w 1800225"/>
              <a:gd name="connsiteY2" fmla="*/ 47625 h 476250"/>
              <a:gd name="connsiteX3" fmla="*/ 1800225 w 1800225"/>
              <a:gd name="connsiteY3" fmla="*/ 447675 h 476250"/>
              <a:gd name="connsiteX4" fmla="*/ 0 w 1800225"/>
              <a:gd name="connsiteY4" fmla="*/ 4762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0225" h="476250">
                <a:moveTo>
                  <a:pt x="0" y="476250"/>
                </a:moveTo>
                <a:lnTo>
                  <a:pt x="333375" y="0"/>
                </a:lnTo>
                <a:lnTo>
                  <a:pt x="695325" y="47625"/>
                </a:lnTo>
                <a:lnTo>
                  <a:pt x="1800225" y="447675"/>
                </a:lnTo>
                <a:lnTo>
                  <a:pt x="0" y="476250"/>
                </a:lnTo>
                <a:close/>
              </a:path>
            </a:pathLst>
          </a:custGeom>
          <a:solidFill>
            <a:srgbClr val="54B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323850" y="6198985"/>
            <a:ext cx="409576" cy="297656"/>
          </a:xfrm>
          <a:custGeom>
            <a:avLst/>
            <a:gdLst>
              <a:gd name="connsiteX0" fmla="*/ 157162 w 361950"/>
              <a:gd name="connsiteY0" fmla="*/ 0 h 276225"/>
              <a:gd name="connsiteX1" fmla="*/ 0 w 361950"/>
              <a:gd name="connsiteY1" fmla="*/ 214312 h 276225"/>
              <a:gd name="connsiteX2" fmla="*/ 361950 w 361950"/>
              <a:gd name="connsiteY2" fmla="*/ 276225 h 276225"/>
              <a:gd name="connsiteX3" fmla="*/ 157162 w 361950"/>
              <a:gd name="connsiteY3" fmla="*/ 0 h 27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" h="276225">
                <a:moveTo>
                  <a:pt x="157162" y="0"/>
                </a:moveTo>
                <a:lnTo>
                  <a:pt x="0" y="214312"/>
                </a:lnTo>
                <a:lnTo>
                  <a:pt x="361950" y="276225"/>
                </a:lnTo>
                <a:lnTo>
                  <a:pt x="157162" y="0"/>
                </a:lnTo>
                <a:close/>
              </a:path>
            </a:pathLst>
          </a:cu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5212006" y="975967"/>
            <a:ext cx="1103378" cy="379969"/>
          </a:xfrm>
          <a:prstGeom prst="round2SameRect">
            <a:avLst>
              <a:gd name="adj1" fmla="val 26603"/>
              <a:gd name="adj2" fmla="val 0"/>
            </a:avLst>
          </a:prstGeom>
          <a:solidFill>
            <a:srgbClr val="5CC5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12005" y="969402"/>
            <a:ext cx="110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2015 ГОД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7681031" y="987594"/>
            <a:ext cx="1103378" cy="379969"/>
          </a:xfrm>
          <a:prstGeom prst="round2SameRect">
            <a:avLst>
              <a:gd name="adj1" fmla="val 26603"/>
              <a:gd name="adj2" fmla="val 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681030" y="981029"/>
            <a:ext cx="110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2014 ГОД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311283" y="1355936"/>
            <a:ext cx="0" cy="5171277"/>
          </a:xfrm>
          <a:prstGeom prst="line">
            <a:avLst/>
          </a:prstGeom>
          <a:ln w="19050">
            <a:solidFill>
              <a:srgbClr val="42BC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784409" y="1374973"/>
            <a:ext cx="0" cy="517127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28625" y="1355936"/>
            <a:ext cx="5882658" cy="0"/>
          </a:xfrm>
          <a:prstGeom prst="line">
            <a:avLst/>
          </a:prstGeom>
          <a:ln w="19050">
            <a:solidFill>
              <a:srgbClr val="42BC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315384" y="1356926"/>
            <a:ext cx="2469025" cy="1138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10102462" y="997429"/>
            <a:ext cx="1103378" cy="379969"/>
          </a:xfrm>
          <a:prstGeom prst="round2SameRect">
            <a:avLst>
              <a:gd name="adj1" fmla="val 26603"/>
              <a:gd name="adj2" fmla="val 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102461" y="990864"/>
            <a:ext cx="110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2013 ГОД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1205840" y="1356926"/>
            <a:ext cx="0" cy="517127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736815" y="1370030"/>
            <a:ext cx="2469025" cy="1138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4621</TotalTime>
  <Words>442</Words>
  <Application>Microsoft Office PowerPoint</Application>
  <PresentationFormat>Произвольный</PresentationFormat>
  <Paragraphs>158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Черпаков Леонид Павлович</dc:creator>
  <cp:lastModifiedBy>Белковский А.Н.</cp:lastModifiedBy>
  <cp:revision>128</cp:revision>
  <cp:lastPrinted>2015-05-21T12:23:33Z</cp:lastPrinted>
  <dcterms:created xsi:type="dcterms:W3CDTF">2015-03-17T14:43:11Z</dcterms:created>
  <dcterms:modified xsi:type="dcterms:W3CDTF">2015-06-04T14:33:21Z</dcterms:modified>
</cp:coreProperties>
</file>