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8" r:id="rId4"/>
    <p:sldId id="279" r:id="rId5"/>
    <p:sldId id="281" r:id="rId6"/>
    <p:sldId id="280" r:id="rId7"/>
    <p:sldId id="282" r:id="rId8"/>
    <p:sldId id="285" r:id="rId9"/>
    <p:sldId id="287" r:id="rId10"/>
    <p:sldId id="286" r:id="rId11"/>
    <p:sldId id="288" r:id="rId12"/>
    <p:sldId id="283" r:id="rId13"/>
    <p:sldId id="289" r:id="rId14"/>
    <p:sldId id="29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20000"/>
    <a:srgbClr val="10253F"/>
    <a:srgbClr val="4F81BD"/>
    <a:srgbClr val="00B0F0"/>
    <a:srgbClr val="660066"/>
    <a:srgbClr val="385D8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483" autoAdjust="0"/>
  </p:normalViewPr>
  <p:slideViewPr>
    <p:cSldViewPr>
      <p:cViewPr varScale="1">
        <p:scale>
          <a:sx n="106" d="100"/>
          <a:sy n="106" d="100"/>
        </p:scale>
        <p:origin x="-18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12453871400190122"/>
          <c:y val="4.3650793650793794E-2"/>
          <c:w val="0.86389725998536115"/>
          <c:h val="0.6033736407949005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География</c:v>
                </c:pt>
                <c:pt idx="1">
                  <c:v>История</c:v>
                </c:pt>
                <c:pt idx="2">
                  <c:v>Информатика и ИКТ</c:v>
                </c:pt>
                <c:pt idx="3">
                  <c:v>Литература</c:v>
                </c:pt>
                <c:pt idx="4">
                  <c:v>Английский язык</c:v>
                </c:pt>
                <c:pt idx="5">
                  <c:v>Физика</c:v>
                </c:pt>
                <c:pt idx="6">
                  <c:v>Химия</c:v>
                </c:pt>
                <c:pt idx="7">
                  <c:v>Биология</c:v>
                </c:pt>
                <c:pt idx="8">
                  <c:v>Обществознание</c:v>
                </c:pt>
                <c:pt idx="9">
                  <c:v>Математика </c:v>
                </c:pt>
                <c:pt idx="10">
                  <c:v>Русский язык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41.6</c:v>
                </c:pt>
                <c:pt idx="1">
                  <c:v>6.3</c:v>
                </c:pt>
                <c:pt idx="2">
                  <c:v>28.3</c:v>
                </c:pt>
                <c:pt idx="3">
                  <c:v>1.1000000000000001</c:v>
                </c:pt>
                <c:pt idx="4">
                  <c:v>4</c:v>
                </c:pt>
                <c:pt idx="5">
                  <c:v>5.7</c:v>
                </c:pt>
                <c:pt idx="6">
                  <c:v>7.5</c:v>
                </c:pt>
                <c:pt idx="7">
                  <c:v>29.4</c:v>
                </c:pt>
                <c:pt idx="8">
                  <c:v>75.7</c:v>
                </c:pt>
                <c:pt idx="9">
                  <c:v>100</c:v>
                </c:pt>
                <c:pt idx="1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География</c:v>
                </c:pt>
                <c:pt idx="1">
                  <c:v>История</c:v>
                </c:pt>
                <c:pt idx="2">
                  <c:v>Информатика и ИКТ</c:v>
                </c:pt>
                <c:pt idx="3">
                  <c:v>Литература</c:v>
                </c:pt>
                <c:pt idx="4">
                  <c:v>Английский язык</c:v>
                </c:pt>
                <c:pt idx="5">
                  <c:v>Физика</c:v>
                </c:pt>
                <c:pt idx="6">
                  <c:v>Химия</c:v>
                </c:pt>
                <c:pt idx="7">
                  <c:v>Биология</c:v>
                </c:pt>
                <c:pt idx="8">
                  <c:v>Обществознание</c:v>
                </c:pt>
                <c:pt idx="9">
                  <c:v>Математика </c:v>
                </c:pt>
                <c:pt idx="10">
                  <c:v>Русский язык 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33.6</c:v>
                </c:pt>
                <c:pt idx="1">
                  <c:v>3.2</c:v>
                </c:pt>
                <c:pt idx="2">
                  <c:v>32</c:v>
                </c:pt>
                <c:pt idx="3">
                  <c:v>1.6</c:v>
                </c:pt>
                <c:pt idx="4">
                  <c:v>9.2000000000000011</c:v>
                </c:pt>
                <c:pt idx="5">
                  <c:v>3.2</c:v>
                </c:pt>
                <c:pt idx="6">
                  <c:v>10.3</c:v>
                </c:pt>
                <c:pt idx="7">
                  <c:v>35.300000000000004</c:v>
                </c:pt>
                <c:pt idx="8">
                  <c:v>70.099999999999994</c:v>
                </c:pt>
                <c:pt idx="9">
                  <c:v>100</c:v>
                </c:pt>
                <c:pt idx="10">
                  <c:v>100</c:v>
                </c:pt>
              </c:numCache>
            </c:numRef>
          </c:val>
        </c:ser>
        <c:axId val="88026112"/>
        <c:axId val="89716608"/>
      </c:barChart>
      <c:catAx>
        <c:axId val="88026112"/>
        <c:scaling>
          <c:orientation val="minMax"/>
        </c:scaling>
        <c:axPos val="b"/>
        <c:tickLblPos val="nextTo"/>
        <c:crossAx val="89716608"/>
        <c:crosses val="autoZero"/>
        <c:auto val="1"/>
        <c:lblAlgn val="ctr"/>
        <c:lblOffset val="100"/>
      </c:catAx>
      <c:valAx>
        <c:axId val="897166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802611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РУССКИЙ </c:v>
                </c:pt>
                <c:pt idx="1">
                  <c:v>МАТЕМАТИКА</c:v>
                </c:pt>
                <c:pt idx="2">
                  <c:v>ОБЩЕСТВО</c:v>
                </c:pt>
                <c:pt idx="3">
                  <c:v>БИОЛОГИЯ</c:v>
                </c:pt>
                <c:pt idx="4">
                  <c:v>ГЕОГРАФИЯ</c:v>
                </c:pt>
                <c:pt idx="5">
                  <c:v>ИКТ</c:v>
                </c:pt>
                <c:pt idx="6">
                  <c:v>АНГЛ.ЯЗ</c:v>
                </c:pt>
                <c:pt idx="7">
                  <c:v>ФИЗИКА</c:v>
                </c:pt>
                <c:pt idx="8">
                  <c:v>ХИМИЯ</c:v>
                </c:pt>
                <c:pt idx="9">
                  <c:v>ИСТОРИЯ</c:v>
                </c:pt>
                <c:pt idx="10">
                  <c:v>ЛИТЕРАТУРА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32.5</c:v>
                </c:pt>
                <c:pt idx="1">
                  <c:v>15.09</c:v>
                </c:pt>
                <c:pt idx="2">
                  <c:v>24.110000000000031</c:v>
                </c:pt>
                <c:pt idx="3">
                  <c:v>25.759999999999987</c:v>
                </c:pt>
                <c:pt idx="4">
                  <c:v>22.29</c:v>
                </c:pt>
                <c:pt idx="5">
                  <c:v>14</c:v>
                </c:pt>
                <c:pt idx="6">
                  <c:v>58.14</c:v>
                </c:pt>
                <c:pt idx="7">
                  <c:v>29.2</c:v>
                </c:pt>
                <c:pt idx="8">
                  <c:v>25</c:v>
                </c:pt>
                <c:pt idx="9">
                  <c:v>25</c:v>
                </c:pt>
                <c:pt idx="10">
                  <c:v>29.5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РУССКИЙ </c:v>
                </c:pt>
                <c:pt idx="1">
                  <c:v>МАТЕМАТИКА</c:v>
                </c:pt>
                <c:pt idx="2">
                  <c:v>ОБЩЕСТВО</c:v>
                </c:pt>
                <c:pt idx="3">
                  <c:v>БИОЛОГИЯ</c:v>
                </c:pt>
                <c:pt idx="4">
                  <c:v>ГЕОГРАФИЯ</c:v>
                </c:pt>
                <c:pt idx="5">
                  <c:v>ИКТ</c:v>
                </c:pt>
                <c:pt idx="6">
                  <c:v>АНГЛ.ЯЗ</c:v>
                </c:pt>
                <c:pt idx="7">
                  <c:v>ФИЗИКА</c:v>
                </c:pt>
                <c:pt idx="8">
                  <c:v>ХИМИЯ</c:v>
                </c:pt>
                <c:pt idx="9">
                  <c:v>ИСТОРИЯ</c:v>
                </c:pt>
                <c:pt idx="10">
                  <c:v>ЛИТЕРАТУРА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32.700000000000003</c:v>
                </c:pt>
                <c:pt idx="1">
                  <c:v>16.260000000000002</c:v>
                </c:pt>
                <c:pt idx="2">
                  <c:v>25.130000000000031</c:v>
                </c:pt>
                <c:pt idx="3">
                  <c:v>28.57</c:v>
                </c:pt>
                <c:pt idx="4">
                  <c:v>20.309999999999999</c:v>
                </c:pt>
                <c:pt idx="5">
                  <c:v>14.39</c:v>
                </c:pt>
                <c:pt idx="6">
                  <c:v>59.65</c:v>
                </c:pt>
                <c:pt idx="7">
                  <c:v>18.329999999999988</c:v>
                </c:pt>
                <c:pt idx="8">
                  <c:v>23.05</c:v>
                </c:pt>
                <c:pt idx="9">
                  <c:v>27.5</c:v>
                </c:pt>
                <c:pt idx="10">
                  <c:v>32.33</c:v>
                </c:pt>
              </c:numCache>
            </c:numRef>
          </c:val>
        </c:ser>
        <c:shape val="cylinder"/>
        <c:axId val="92894720"/>
        <c:axId val="92896256"/>
        <c:axId val="0"/>
      </c:bar3DChart>
      <c:catAx>
        <c:axId val="928947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896256"/>
        <c:crosses val="autoZero"/>
        <c:auto val="1"/>
        <c:lblAlgn val="ctr"/>
        <c:lblOffset val="100"/>
      </c:catAx>
      <c:valAx>
        <c:axId val="928962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89472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БИО</c:v>
                </c:pt>
                <c:pt idx="1">
                  <c:v>ХИМ</c:v>
                </c:pt>
                <c:pt idx="2">
                  <c:v>МАТП</c:v>
                </c:pt>
                <c:pt idx="3">
                  <c:v>ГЕОГР</c:v>
                </c:pt>
                <c:pt idx="4">
                  <c:v>ИКТ</c:v>
                </c:pt>
                <c:pt idx="5">
                  <c:v>ОБЩ</c:v>
                </c:pt>
                <c:pt idx="6">
                  <c:v>ФИЗ</c:v>
                </c:pt>
                <c:pt idx="7">
                  <c:v>РУС</c:v>
                </c:pt>
                <c:pt idx="8">
                  <c:v>ИСТ</c:v>
                </c:pt>
                <c:pt idx="9">
                  <c:v>ЛИТЕР</c:v>
                </c:pt>
                <c:pt idx="10">
                  <c:v>АНГЛ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48.6</c:v>
                </c:pt>
                <c:pt idx="1">
                  <c:v>47</c:v>
                </c:pt>
                <c:pt idx="2">
                  <c:v>47.3</c:v>
                </c:pt>
                <c:pt idx="3">
                  <c:v>55.3</c:v>
                </c:pt>
                <c:pt idx="4">
                  <c:v>68.8</c:v>
                </c:pt>
                <c:pt idx="5">
                  <c:v>52.7</c:v>
                </c:pt>
                <c:pt idx="6">
                  <c:v>53.5</c:v>
                </c:pt>
                <c:pt idx="7">
                  <c:v>73.3</c:v>
                </c:pt>
                <c:pt idx="8">
                  <c:v>54.8</c:v>
                </c:pt>
                <c:pt idx="9">
                  <c:v>85.5</c:v>
                </c:pt>
                <c:pt idx="10">
                  <c:v>71.599999999999994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БИО</c:v>
                </c:pt>
                <c:pt idx="1">
                  <c:v>ХИМ</c:v>
                </c:pt>
                <c:pt idx="2">
                  <c:v>МАТП</c:v>
                </c:pt>
                <c:pt idx="3">
                  <c:v>ГЕОГР</c:v>
                </c:pt>
                <c:pt idx="4">
                  <c:v>ИКТ</c:v>
                </c:pt>
                <c:pt idx="5">
                  <c:v>ОБЩ</c:v>
                </c:pt>
                <c:pt idx="6">
                  <c:v>ФИЗ</c:v>
                </c:pt>
                <c:pt idx="7">
                  <c:v>РУС</c:v>
                </c:pt>
                <c:pt idx="8">
                  <c:v>ИСТ</c:v>
                </c:pt>
                <c:pt idx="9">
                  <c:v>ЛИТЕР</c:v>
                </c:pt>
                <c:pt idx="10">
                  <c:v>АНГЛ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56</c:v>
                </c:pt>
                <c:pt idx="1">
                  <c:v>59.7</c:v>
                </c:pt>
                <c:pt idx="2">
                  <c:v>62.5</c:v>
                </c:pt>
                <c:pt idx="3">
                  <c:v>62.5</c:v>
                </c:pt>
                <c:pt idx="4">
                  <c:v>64</c:v>
                </c:pt>
                <c:pt idx="5">
                  <c:v>64.599999999999994</c:v>
                </c:pt>
                <c:pt idx="6">
                  <c:v>68.7</c:v>
                </c:pt>
                <c:pt idx="7">
                  <c:v>78</c:v>
                </c:pt>
                <c:pt idx="8">
                  <c:v>78.5</c:v>
                </c:pt>
                <c:pt idx="9">
                  <c:v>81.5</c:v>
                </c:pt>
                <c:pt idx="10">
                  <c:v>85</c:v>
                </c:pt>
              </c:numCache>
            </c:numRef>
          </c:val>
        </c:ser>
        <c:shape val="cylinder"/>
        <c:axId val="93502848"/>
        <c:axId val="93504640"/>
        <c:axId val="0"/>
      </c:bar3DChart>
      <c:catAx>
        <c:axId val="9350284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504640"/>
        <c:crosses val="autoZero"/>
        <c:auto val="1"/>
        <c:lblAlgn val="ctr"/>
        <c:lblOffset val="100"/>
      </c:catAx>
      <c:valAx>
        <c:axId val="935046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50284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0.75231</cdr:x>
      <cdr:y>0</cdr:y>
    </cdr:from>
    <cdr:to>
      <cdr:x>0.8123</cdr:x>
      <cdr:y>0.12201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657725" y="-209550"/>
          <a:ext cx="371429" cy="39047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32CBA-A97B-43DF-B03A-3C1A5544876E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714C4-67E6-43FF-82DE-173CA6B48D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714C4-67E6-43FF-82DE-173CA6B48D8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1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7.png"/><Relationship Id="rId9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1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7.pn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7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16.jpe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chart" Target="../charts/chart1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16.jpeg"/><Relationship Id="rId4" Type="http://schemas.openxmlformats.org/officeDocument/2006/relationships/chart" Target="../charts/chart3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16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1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toshino.-_-iz-glubiny-vek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188640"/>
            <a:ext cx="8712968" cy="640871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27584" y="1988840"/>
            <a:ext cx="7715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Августовская педагогическая конференция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4077072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ИТОГАМ ФУНКЦИОНИРОВАНИЯ СИСТЕМЫ ОБРАЗОВАНИЯ 2018-2019 УЧЕБНОГО ГОДА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76470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Отдел по образованию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дминистрации Лотошинского муниципального района 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395536" y="404664"/>
            <a:ext cx="868515" cy="100010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9512" y="594928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августа 2019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mirnovan\Desktop\августовка\ФОТО КАР\DSC_0143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142852"/>
            <a:ext cx="8643998" cy="6715148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solidFill>
              <a:srgbClr val="102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88640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620688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подготовку  образовательных организаций к новому </a:t>
            </a:r>
            <a:r>
              <a:rPr lang="ru-RU" sz="14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2019 – 2020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учебному году на обеспечение  противопожарной безопасности затрачено около </a:t>
            </a:r>
            <a:r>
              <a:rPr lang="ru-RU" sz="14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1 млн. рублей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 муниципального бюджета.</a:t>
            </a:r>
          </a:p>
          <a:p>
            <a:endParaRPr lang="ru-RU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28596" y="1321015"/>
            <a:ext cx="67356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82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образовательных организациях проведен косметический ремонт, приобретена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мебель, оргтехника, спортивный инвентарь на сумму более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1 млн. рублей. </a:t>
            </a:r>
          </a:p>
          <a:p>
            <a:pPr marR="0" lvl="0" indent="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 ремонт кровли спортивного зала МОУ «ЛСОШ№2» выделено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2 млн. рублей из местного бюджета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2204864"/>
            <a:ext cx="6929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счет бюджета Московской области проведены ремонтные работы на сумму </a:t>
            </a:r>
            <a:r>
              <a:rPr lang="ru-RU" sz="1600" b="1" i="1" u="sng" dirty="0" smtClean="0">
                <a:solidFill>
                  <a:srgbClr val="82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3,5 миллионов рублей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053" name="Picture 5" descr="C:\Users\smirnovan\Desktop\августовка\ФОТО КАР\13224704.588547.902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1052736"/>
            <a:ext cx="1642987" cy="92418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785818" y="3035101"/>
            <a:ext cx="600076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ремонт учебной мастерской Муниципального общеобразовательного учреждения «</a:t>
            </a:r>
            <a:r>
              <a:rPr kumimoji="0" lang="ru-RU" sz="1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Савостинская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средняя общеобразовательная школа»;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ремонт системы вентиляции Муниципального дошкольного образовательного учреждения «Детский сад </a:t>
            </a:r>
            <a:r>
              <a:rPr kumimoji="0" lang="ru-RU" sz="1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вида № 6 «Дубок»;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установка водосточной системы для Муниципального общеобразовательного учреждения «</a:t>
            </a:r>
            <a:r>
              <a:rPr kumimoji="0" lang="ru-RU" sz="1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Ушаковская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средняя общеобразовательная школа»;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ремонт спортивного зала для Муниципального общеобразовательного учреждения «Лотошинская средняя общеобразовательная школа № 1»;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ремонт спортивного зала для Муниципального общеобразовательного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учреждения «</a:t>
            </a:r>
            <a:r>
              <a:rPr kumimoji="0" lang="ru-RU" sz="1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Савостинская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средняя общеобразовательная школа».</a:t>
            </a:r>
          </a:p>
        </p:txBody>
      </p:sp>
      <p:pic>
        <p:nvPicPr>
          <p:cNvPr id="16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71810"/>
            <a:ext cx="357190" cy="445508"/>
          </a:xfrm>
          <a:prstGeom prst="rect">
            <a:avLst/>
          </a:prstGeom>
          <a:noFill/>
        </p:spPr>
      </p:pic>
      <p:pic>
        <p:nvPicPr>
          <p:cNvPr id="17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929066"/>
            <a:ext cx="357190" cy="445508"/>
          </a:xfrm>
          <a:prstGeom prst="rect">
            <a:avLst/>
          </a:prstGeom>
          <a:noFill/>
        </p:spPr>
      </p:pic>
      <p:pic>
        <p:nvPicPr>
          <p:cNvPr id="18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714884"/>
            <a:ext cx="357190" cy="445508"/>
          </a:xfrm>
          <a:prstGeom prst="rect">
            <a:avLst/>
          </a:prstGeom>
          <a:noFill/>
        </p:spPr>
      </p:pic>
      <p:pic>
        <p:nvPicPr>
          <p:cNvPr id="19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429264"/>
            <a:ext cx="357190" cy="445508"/>
          </a:xfrm>
          <a:prstGeom prst="rect">
            <a:avLst/>
          </a:prstGeom>
          <a:noFill/>
        </p:spPr>
      </p:pic>
      <p:pic>
        <p:nvPicPr>
          <p:cNvPr id="20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6000768"/>
            <a:ext cx="357190" cy="445508"/>
          </a:xfrm>
          <a:prstGeom prst="rect">
            <a:avLst/>
          </a:prstGeom>
          <a:noFill/>
        </p:spPr>
      </p:pic>
      <p:pic>
        <p:nvPicPr>
          <p:cNvPr id="2057" name="Picture 9" descr="C:\Users\smirnovan\Desktop\августовка\ФОТО КАР\e448f5f6-444c-4402-8bab-3eba35906b23.jpg"/>
          <p:cNvPicPr>
            <a:picLocks noChangeAspect="1" noChangeArrowheads="1"/>
          </p:cNvPicPr>
          <p:nvPr/>
        </p:nvPicPr>
        <p:blipFill>
          <a:blip r:embed="rId5" cstate="print"/>
          <a:srcRect t="22407" b="17841"/>
          <a:stretch>
            <a:fillRect/>
          </a:stretch>
        </p:blipFill>
        <p:spPr bwMode="auto">
          <a:xfrm>
            <a:off x="7236296" y="2500306"/>
            <a:ext cx="1621984" cy="1009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 descr="C:\Users\user\AppData\Local\Temp\Rar$DIa4436.6982\IMG_20190722_154846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137" t="3980" b="46275"/>
          <a:stretch>
            <a:fillRect/>
          </a:stretch>
        </p:blipFill>
        <p:spPr bwMode="auto">
          <a:xfrm>
            <a:off x="7000892" y="3571876"/>
            <a:ext cx="1785950" cy="107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C:\Users\smirnovan\Desktop\августовка\ФОТО КАР\anketa-250x24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2132856"/>
            <a:ext cx="904353" cy="882649"/>
          </a:xfrm>
          <a:prstGeom prst="rect">
            <a:avLst/>
          </a:prstGeom>
          <a:noFill/>
        </p:spPr>
      </p:pic>
      <p:pic>
        <p:nvPicPr>
          <p:cNvPr id="2061" name="Picture 13" descr="C:\Users\smirnovan\Desktop\августовка\ФОТО КАР\1337379676_remont-kvartiry-i-stroitelstvo-dom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4486"/>
          <a:stretch>
            <a:fillRect/>
          </a:stretch>
        </p:blipFill>
        <p:spPr bwMode="auto">
          <a:xfrm>
            <a:off x="6352783" y="2500306"/>
            <a:ext cx="1005299" cy="877887"/>
          </a:xfrm>
          <a:prstGeom prst="rect">
            <a:avLst/>
          </a:prstGeom>
          <a:noFill/>
        </p:spPr>
      </p:pic>
      <p:pic>
        <p:nvPicPr>
          <p:cNvPr id="2062" name="Picture 14" descr="C:\Users\smirnovan\Desktop\августовка\ФОТО КАР\075c525e-9f9c-4142-ba2f-efa1d616ba5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4643446"/>
            <a:ext cx="1857388" cy="107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7" descr="C:\Users\smirnovan\Desktop\августовка\ФОТО КАР\fcb5faec-c90f-4c2c-8cf8-a71650a285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8" y="5643578"/>
            <a:ext cx="1785950" cy="1136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172400" y="188640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mirnovan\Desktop\августовка\ФОТО КАР\16112831.668464.424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solidFill>
              <a:srgbClr val="102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28596" y="4827828"/>
            <a:ext cx="8286808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В 2019 году МОУ «</a:t>
            </a:r>
            <a:r>
              <a:rPr kumimoji="0" lang="ru-RU" sz="16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Микулинская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гимназия» вошла в Федеральный национальный проект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«Современная школа»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На территории учреждения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20 сентября 2019 года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откроется центр Федеральной сети цифровых и гуманитарного профилей «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Точка роста».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Расходы на созданный центр в рамках реализации федерального проекта в 2019 году составили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2,6 млн. рублей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в том числе: федеральный бюджет –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1,2 млн. рублей,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областной бюджет –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650 тыс.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рублей, муниципальный бюджет – 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784 тыс. рублей.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2" name="Picture 4" descr="C:\Users\smirnovan\Desktop\августовка\ФОТО КАР\tochka_rosta_cf6fff10d264fc2c5f24ffbdf218934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928670"/>
            <a:ext cx="5256584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4282" y="214290"/>
            <a:ext cx="795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ФЕДЕРАЛЬНАЯ СЕТЬ ЦИФРОВЫХ И ГУМАНИТАРНОГО ПРОФЕЛЕЙ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3" name="Picture 5" descr="C:\Users\smirnovan\Desktop\августовка\ФОТО КАР\e1930721-35d2-4297-bedb-a68f05b20ca6.jpg"/>
          <p:cNvPicPr>
            <a:picLocks noChangeAspect="1" noChangeArrowheads="1"/>
          </p:cNvPicPr>
          <p:nvPr/>
        </p:nvPicPr>
        <p:blipFill>
          <a:blip r:embed="rId4" cstate="print"/>
          <a:srcRect t="12789" b="34458"/>
          <a:stretch>
            <a:fillRect/>
          </a:stretch>
        </p:blipFill>
        <p:spPr bwMode="auto">
          <a:xfrm>
            <a:off x="357158" y="2285992"/>
            <a:ext cx="2200028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4" name="Picture 6" descr="C:\Users\smirnovan\Desktop\августовка\ФОТО КАР\9eaf1684-a2a3-4948-af46-79c184348a24.jpg"/>
          <p:cNvPicPr>
            <a:picLocks noChangeAspect="1" noChangeArrowheads="1"/>
          </p:cNvPicPr>
          <p:nvPr/>
        </p:nvPicPr>
        <p:blipFill>
          <a:blip r:embed="rId5" cstate="print"/>
          <a:srcRect l="25791" t="10477"/>
          <a:stretch>
            <a:fillRect/>
          </a:stretch>
        </p:blipFill>
        <p:spPr bwMode="auto">
          <a:xfrm>
            <a:off x="2714612" y="2285992"/>
            <a:ext cx="3571899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5" name="Picture 7" descr="C:\Users\smirnovan\Desktop\августовка\ФОТО КАР\52e64fbe-8afb-430f-99ce-ca5532695910.jpg"/>
          <p:cNvPicPr>
            <a:picLocks noChangeAspect="1" noChangeArrowheads="1"/>
          </p:cNvPicPr>
          <p:nvPr/>
        </p:nvPicPr>
        <p:blipFill>
          <a:blip r:embed="rId6" cstate="print"/>
          <a:srcRect l="47243" t="19043" r="9487"/>
          <a:stretch>
            <a:fillRect/>
          </a:stretch>
        </p:blipFill>
        <p:spPr bwMode="auto">
          <a:xfrm>
            <a:off x="6429388" y="2285992"/>
            <a:ext cx="248794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244408" y="188640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smirnovan\Desktop\августовка\ФОТО КАР\full_size_1554449104-f430cf7d0c418716a9f8ccbd21aa4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42852"/>
            <a:ext cx="8643998" cy="6572296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solidFill>
              <a:srgbClr val="102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5720" y="252691"/>
            <a:ext cx="86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БЕЗОПАСНОСТЬ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785786" y="1643050"/>
            <a:ext cx="529838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установлены системы контроля доступом (СКУД) в МОУ «Лотошинская СОШ № 1»  на сумму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220 тыс. рублей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установлены системы видеонаблюдения в 10 объектах на сумму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1 млн.  рублей;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обеспечены физической охраной ЧОП 12 объектов, общая сумма затрат составила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4,5 млн. рублей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модернизированы кнопки тревожной сигнализации в сельских образовательных организациях на сумму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175 тыс. рублей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установлено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периметровое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ограждение в образовательных учреждениях: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МКДОУ «Детский сад №10 «Колокольчик» на сумму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745 тыс.  рублей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из местного бюджета;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МУ ДО «Дом детского творчества» на сумму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350 тысяч рублей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 местного бюджета и бюджета Московской области.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69046"/>
            <a:ext cx="357190" cy="44550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620688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82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2019 году проведены следующие мероприятия по обеспечению безопасности образовательных организаций сумма расходов составляет </a:t>
            </a:r>
            <a:r>
              <a:rPr lang="ru-RU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6,6 млн. рублей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411988"/>
            <a:ext cx="357190" cy="445508"/>
          </a:xfrm>
          <a:prstGeom prst="rect">
            <a:avLst/>
          </a:prstGeom>
          <a:noFill/>
        </p:spPr>
      </p:pic>
      <p:pic>
        <p:nvPicPr>
          <p:cNvPr id="11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54930"/>
            <a:ext cx="357190" cy="445508"/>
          </a:xfrm>
          <a:prstGeom prst="rect">
            <a:avLst/>
          </a:prstGeom>
          <a:noFill/>
        </p:spPr>
      </p:pic>
      <p:pic>
        <p:nvPicPr>
          <p:cNvPr id="12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14752"/>
            <a:ext cx="357190" cy="445508"/>
          </a:xfrm>
          <a:prstGeom prst="rect">
            <a:avLst/>
          </a:prstGeom>
          <a:noFill/>
        </p:spPr>
      </p:pic>
      <p:pic>
        <p:nvPicPr>
          <p:cNvPr id="13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256"/>
            <a:ext cx="357190" cy="445508"/>
          </a:xfrm>
          <a:prstGeom prst="rect">
            <a:avLst/>
          </a:prstGeom>
          <a:noFill/>
        </p:spPr>
      </p:pic>
      <p:pic>
        <p:nvPicPr>
          <p:cNvPr id="23555" name="Picture 3" descr="C:\Users\smirnovan\Desktop\августовка\ФОТО КАР\чо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581128"/>
            <a:ext cx="2088232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C:\Users\smirnovan\Desktop\августовка\ФОТО КАР\bc8d5cde-0639-4b44-a757-1bcc5515dd21.jpg"/>
          <p:cNvPicPr>
            <a:picLocks noChangeAspect="1" noChangeArrowheads="1"/>
          </p:cNvPicPr>
          <p:nvPr/>
        </p:nvPicPr>
        <p:blipFill>
          <a:blip r:embed="rId5" cstate="print"/>
          <a:srcRect l="10399" t="43674" r="14731" b="7972"/>
          <a:stretch>
            <a:fillRect/>
          </a:stretch>
        </p:blipFill>
        <p:spPr bwMode="auto">
          <a:xfrm>
            <a:off x="6588224" y="1432705"/>
            <a:ext cx="2088232" cy="135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7" name="Picture 5" descr="C:\Users\smirnovan\Desktop\августовка\ФОТО КАР\3e1870b5-ee84-40b7-be9c-b60920c6a9e2.jpg"/>
          <p:cNvPicPr>
            <a:picLocks noChangeAspect="1" noChangeArrowheads="1"/>
          </p:cNvPicPr>
          <p:nvPr/>
        </p:nvPicPr>
        <p:blipFill>
          <a:blip r:embed="rId6" cstate="print"/>
          <a:srcRect l="6455" t="33890" b="12855"/>
          <a:stretch>
            <a:fillRect/>
          </a:stretch>
        </p:blipFill>
        <p:spPr bwMode="auto">
          <a:xfrm>
            <a:off x="6573481" y="2928934"/>
            <a:ext cx="2070485" cy="1508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8" name="Picture 6" descr="C:\Users\smirnovan\Desktop\августовка\ФОТО КАР\DETAIL_PICTURE_714456_6842658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5357826"/>
            <a:ext cx="955557" cy="1166785"/>
          </a:xfrm>
          <a:prstGeom prst="rect">
            <a:avLst/>
          </a:prstGeom>
          <a:noFill/>
        </p:spPr>
      </p:pic>
      <p:pic>
        <p:nvPicPr>
          <p:cNvPr id="23559" name="Picture 7" descr="C:\Users\smirnovan\Desktop\августовка\ФОТО КАР\Specialist-po-ohrane-trud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0072" y="1196752"/>
            <a:ext cx="1285884" cy="1285884"/>
          </a:xfrm>
          <a:prstGeom prst="rect">
            <a:avLst/>
          </a:prstGeom>
          <a:noFill/>
        </p:spPr>
      </p:pic>
      <p:pic>
        <p:nvPicPr>
          <p:cNvPr id="18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172400" y="188640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:\Users\smirnovan\Desktop\августовка\ФОТО КАР\educati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142852"/>
            <a:ext cx="8786874" cy="6526508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solidFill>
              <a:srgbClr val="102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43608" y="332656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ЗАДАЧИ НА 2019-2020 УЧЕБНЫЙ ГОД: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95536" y="825579"/>
            <a:ext cx="8424936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Основными задачами на 2019 – 2020 учебный год на уровне муниципалитета являются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:</a:t>
            </a:r>
            <a:endParaRPr lang="en-US" sz="1600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ru-RU" sz="1600" dirty="0" smtClean="0"/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создание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учебно-методического центра на базе отдела по образованию администрации Лотошинского муниципального района МУ «Центр развития образования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»;</a:t>
            </a:r>
            <a:endParaRPr lang="en-US" sz="1600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en-US" sz="1600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рамках повышения уровня качества образования в образовательных учреждениях района: </a:t>
            </a:r>
            <a:endParaRPr lang="ru-RU" sz="1600" dirty="0" smtClean="0"/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разработка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единой системы внутренней оценки качества образования для всех образовательных учреждений Лотошинского района; </a:t>
            </a:r>
            <a:endParaRPr lang="ru-RU" sz="1600" dirty="0" smtClean="0"/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разработка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единой системы оценивания обучающихся в образовательных учреждениях Лотошинского района; </a:t>
            </a:r>
            <a:endParaRPr lang="ru-RU" sz="1600" dirty="0" smtClean="0"/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увеличение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классов с углубленным изучением отдельных предметов (профильные классы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);</a:t>
            </a:r>
            <a:endParaRPr lang="ru-RU" sz="1600" dirty="0" smtClean="0"/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повышение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квалификации педагогических коллективов в сфере оценки качества образования; </a:t>
            </a:r>
            <a:endParaRPr lang="ru-RU" sz="1600" dirty="0" smtClean="0"/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внедрение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новых методов и форм обучения в систему образования района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en-US" sz="1600" dirty="0" smtClean="0">
              <a:solidFill>
                <a:srgbClr val="000000"/>
              </a:solidFill>
              <a:latin typeface="Times New Roman"/>
            </a:endParaRPr>
          </a:p>
          <a:p>
            <a:pPr algn="just">
              <a:buFontTx/>
              <a:buChar char="-"/>
            </a:pPr>
            <a:endParaRPr lang="ru-RU" sz="1600" dirty="0" smtClean="0"/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3. Достижение показателя в рамках национального проекта «Успех каждого ребенка» в региональном проекте «Наука Подмосковья», улучшение материально- технической базы. </a:t>
            </a:r>
            <a:endParaRPr lang="en-US" sz="1600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4. Непрерывное образование педагогических и руководящих кадров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en-US" sz="1600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5. Активное сотрудничество школ и с ведущими ВУЗами региона и страны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316416" y="188640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mirnovan\Desktop\августовка\ФОТО КАР\Lotoshino-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smirnovan\Desktop\августовка\ФОТО КАР\Lotoshino-A8.jpg"/>
          <p:cNvPicPr>
            <a:picLocks noChangeAspect="1" noChangeArrowheads="1"/>
          </p:cNvPicPr>
          <p:nvPr/>
        </p:nvPicPr>
        <p:blipFill>
          <a:blip r:embed="rId2" cstate="print"/>
          <a:srcRect l="17083" r="65729" b="89722"/>
          <a:stretch>
            <a:fillRect/>
          </a:stretch>
        </p:blipFill>
        <p:spPr bwMode="auto">
          <a:xfrm>
            <a:off x="0" y="0"/>
            <a:ext cx="1571636" cy="121442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142852"/>
            <a:ext cx="8786874" cy="6572296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solidFill>
              <a:srgbClr val="102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1538" y="1428736"/>
            <a:ext cx="70723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/>
            <a:r>
              <a:rPr lang="ru-RU" sz="72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</a:p>
          <a:p>
            <a:pPr algn="ctr"/>
            <a:r>
              <a:rPr lang="ru-RU" sz="72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7200" b="1" dirty="0">
              <a:solidFill>
                <a:srgbClr val="8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mirnovan\Desktop\августовка\Перо-с-чернилом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142852"/>
            <a:ext cx="8429684" cy="6286544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43108" y="869090"/>
            <a:ext cx="6429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</a:rPr>
              <a:t>        </a:t>
            </a:r>
            <a:r>
              <a:rPr lang="ru-RU" sz="1600" b="1" i="1" dirty="0" smtClean="0">
                <a:solidFill>
                  <a:srgbClr val="002060"/>
                </a:solidFill>
                <a:latin typeface="Monotype Corsiva" pitchFamily="66" charset="0"/>
              </a:rPr>
              <a:t>Воспитывает все: люди, вещи, явления, но прежде всего, и дольше всего – люди. Из них на первом месте – родители и педагоги. Со всем сложнейшим миром окружающей действительности ребенок входит в бесконечное число отношений, каждое из которых неизменно развивается, переплетается с другими отношениями,</a:t>
            </a:r>
            <a:endParaRPr lang="ru-RU" sz="16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Users\smirnovan\Desktop\августовка\v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1928826" cy="1928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57224" y="2169375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2060"/>
                </a:solidFill>
                <a:latin typeface="Monotype Corsiva" pitchFamily="66" charset="0"/>
              </a:rPr>
              <a:t>усложняется физическим и нравственным ростом самого ребенка. Весь этот </a:t>
            </a:r>
            <a:r>
              <a:rPr lang="ru-RU" sz="1600" b="1" i="1" dirty="0" err="1" smtClean="0">
                <a:solidFill>
                  <a:srgbClr val="002060"/>
                </a:solidFill>
                <a:latin typeface="Monotype Corsiva" pitchFamily="66" charset="0"/>
              </a:rPr>
              <a:t>xaoc</a:t>
            </a:r>
            <a:r>
              <a:rPr lang="ru-RU" sz="1600" b="1" i="1" dirty="0" smtClean="0">
                <a:solidFill>
                  <a:srgbClr val="002060"/>
                </a:solidFill>
                <a:latin typeface="Monotype Corsiva" pitchFamily="66" charset="0"/>
              </a:rPr>
              <a:t> не поддается как будто никакому учету, тем не менее, он создает в каждый момент определенные изменения в личности ребенка. Направить это развитие и руководить им – задача воспитателя.</a:t>
            </a:r>
            <a:endParaRPr lang="ru-RU" sz="16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08" y="285728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Уважаемые коллеги!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224" y="3214686"/>
            <a:ext cx="328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Заведующий отделом по образованию</a:t>
            </a:r>
            <a:endParaRPr lang="ru-RU" sz="1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3214686"/>
            <a:ext cx="228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М.В. </a:t>
            </a:r>
            <a:r>
              <a:rPr lang="ru-RU" sz="1600" b="1" dirty="0" err="1" smtClean="0">
                <a:solidFill>
                  <a:srgbClr val="002060"/>
                </a:solidFill>
                <a:latin typeface="Monotype Corsiva" pitchFamily="66" charset="0"/>
              </a:rPr>
              <a:t>Занчурина</a:t>
            </a:r>
            <a:endParaRPr lang="ru-RU" sz="1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2" name="Picture 4" descr="C:\Users\smirnovan\Desktop\августовка\Безымянный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2857496"/>
            <a:ext cx="1714512" cy="1015462"/>
          </a:xfrm>
          <a:prstGeom prst="rect">
            <a:avLst/>
          </a:prstGeom>
          <a:noFill/>
        </p:spPr>
      </p:pic>
      <p:pic>
        <p:nvPicPr>
          <p:cNvPr id="2053" name="Picture 5" descr="C:\Users\smirnovan\Desktop\августовка\Директора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0837">
            <a:off x="1092826" y="3841838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smirnovan\Desktop\августовка\e737a1c7-909d-4ade-983d-b8efbe7fc8c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19782">
            <a:off x="4946131" y="3831732"/>
            <a:ext cx="3110778" cy="2270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100392" y="260648"/>
            <a:ext cx="625333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85784" y="0"/>
            <a:ext cx="992988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71406" y="214290"/>
            <a:ext cx="8858312" cy="6429420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1406" y="285728"/>
            <a:ext cx="5500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 МНОГО И МЫ РАЗНЫЕ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6"/>
          <p:cNvSpPr/>
          <p:nvPr/>
        </p:nvSpPr>
        <p:spPr>
          <a:xfrm>
            <a:off x="827584" y="3356992"/>
            <a:ext cx="936104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7" name="Picture 3" descr="C:\Users\smirnovan\Desktop\августовка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6709" y="785794"/>
            <a:ext cx="2336795" cy="155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17"/>
          <p:cNvSpPr/>
          <p:nvPr/>
        </p:nvSpPr>
        <p:spPr>
          <a:xfrm>
            <a:off x="827584" y="4430272"/>
            <a:ext cx="976192" cy="726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8"/>
          <p:cNvSpPr/>
          <p:nvPr/>
        </p:nvSpPr>
        <p:spPr>
          <a:xfrm>
            <a:off x="899592" y="5286388"/>
            <a:ext cx="760738" cy="734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-32" y="2428868"/>
            <a:ext cx="650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образования Лотошинского муниципального района охватывает 20 образовательных учреждений 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smirnovan\Desktop\августовка\карта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357166"/>
            <a:ext cx="2357454" cy="2558818"/>
          </a:xfrm>
          <a:prstGeom prst="rect">
            <a:avLst/>
          </a:prstGeom>
          <a:noFill/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928794" y="2928934"/>
          <a:ext cx="6747662" cy="316436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815619"/>
                <a:gridCol w="3775301"/>
                <a:gridCol w="1156742"/>
              </a:tblGrid>
              <a:tr h="5080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 на 01.09.19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11567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детских садов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7- общеобразовательных </a:t>
                      </a: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2-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общеразвивающего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вида </a:t>
                      </a: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1-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центр развития ребенка 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82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774</a:t>
                      </a:r>
                      <a:endParaRPr lang="ru-RU" sz="2400" b="1" dirty="0">
                        <a:solidFill>
                          <a:srgbClr val="82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6838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школ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7- средних общеобразовательных </a:t>
                      </a: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1- начальная общеобразовательная 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82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1709</a:t>
                      </a:r>
                      <a:endParaRPr lang="ru-RU" sz="2400" b="1" dirty="0">
                        <a:solidFill>
                          <a:srgbClr val="82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6791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ДОП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1-ДДТ</a:t>
                      </a:r>
                    </a:p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1-ДЮСШ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82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ru-RU" sz="2400" b="1" dirty="0">
                        <a:solidFill>
                          <a:srgbClr val="82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50" name="Picture 2" descr="C:\Users\smirnovan\Desktop\августовка\374806-5f5f7-110078844-m750x740-u4a4c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785794"/>
            <a:ext cx="2378865" cy="1585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172400" y="260648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42978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52"/>
            <a:ext cx="8858312" cy="65008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85720" y="214290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107154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85720" y="85723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итогам 2018-2019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года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85720" y="1214422"/>
            <a:ext cx="321471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4282" y="1263835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Стоимость содержания ребенка в год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9"/>
          <p:cNvSpPr/>
          <p:nvPr/>
        </p:nvSpPr>
        <p:spPr>
          <a:xfrm>
            <a:off x="285720" y="1571612"/>
            <a:ext cx="611442" cy="642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0"/>
          <p:cNvSpPr/>
          <p:nvPr/>
        </p:nvSpPr>
        <p:spPr>
          <a:xfrm>
            <a:off x="1960294" y="1643050"/>
            <a:ext cx="540004" cy="5400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785786" y="1629779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Детские сады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1736" y="1857364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720" y="2285992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158 тыс. руб.</a:t>
            </a:r>
            <a:endParaRPr lang="ru-RU" sz="1600" b="1" dirty="0">
              <a:solidFill>
                <a:srgbClr val="8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28794" y="2285992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116 тыс. руб.</a:t>
            </a:r>
            <a:endParaRPr lang="ru-RU" sz="1600" b="1" dirty="0">
              <a:solidFill>
                <a:srgbClr val="8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18"/>
          <p:cNvSpPr/>
          <p:nvPr/>
        </p:nvSpPr>
        <p:spPr>
          <a:xfrm>
            <a:off x="285720" y="2714620"/>
            <a:ext cx="571504" cy="571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2000232" y="3000372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15 тыс. руб.</a:t>
            </a:r>
            <a:endParaRPr lang="ru-RU" sz="1600" b="1" dirty="0">
              <a:solidFill>
                <a:srgbClr val="8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85720" y="3357562"/>
            <a:ext cx="321471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844" y="3357562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Средняя заработная плата педагогических работников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bject 9"/>
          <p:cNvSpPr/>
          <p:nvPr/>
        </p:nvSpPr>
        <p:spPr>
          <a:xfrm>
            <a:off x="245782" y="3857628"/>
            <a:ext cx="611442" cy="642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0"/>
          <p:cNvSpPr/>
          <p:nvPr/>
        </p:nvSpPr>
        <p:spPr>
          <a:xfrm>
            <a:off x="1928794" y="3960567"/>
            <a:ext cx="540004" cy="5400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8"/>
          <p:cNvSpPr/>
          <p:nvPr/>
        </p:nvSpPr>
        <p:spPr>
          <a:xfrm>
            <a:off x="285720" y="5000636"/>
            <a:ext cx="571504" cy="571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714348" y="3987233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Детские сады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28860" y="4162016"/>
            <a:ext cx="100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5720" y="4572008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49 979 тыс. руб.</a:t>
            </a:r>
            <a:endParaRPr lang="ru-RU" sz="1600" b="1" dirty="0">
              <a:solidFill>
                <a:srgbClr val="8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00232" y="4572008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51 784 тыс. руб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7224" y="504892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Учреждения дополнительного образования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71670" y="5286388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56 тыс. руб.</a:t>
            </a:r>
            <a:endParaRPr lang="ru-RU" sz="1600" b="1" dirty="0">
              <a:solidFill>
                <a:srgbClr val="8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7224" y="2786058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Учреждения дополнительного образования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142876" y="5716604"/>
            <a:ext cx="8858280" cy="69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2844" y="5786454"/>
            <a:ext cx="835821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Общая сумма расходов бюджета  Лотошинского муниципального района на образование в 2019 году составляет  </a:t>
            </a:r>
            <a:r>
              <a:rPr kumimoji="0" lang="ru-RU" sz="1400" b="1" i="1" u="sng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443, 5 миллиона рублей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из них на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оплату труда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более </a:t>
            </a:r>
            <a:r>
              <a:rPr kumimoji="0" lang="ru-RU" sz="1400" b="1" i="1" u="sng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255 миллионов рублей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материально-техническое обеспечение </a:t>
            </a:r>
            <a:r>
              <a:rPr kumimoji="0" lang="ru-RU" sz="1400" b="1" i="1" u="sng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188 миллионов рублей. </a:t>
            </a:r>
            <a:endParaRPr kumimoji="0" lang="ru-RU" sz="1400" b="1" i="1" u="sng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smirnovan\Desktop\августовка\ФОТО КАР\sm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881987"/>
            <a:ext cx="1143009" cy="1332567"/>
          </a:xfrm>
          <a:prstGeom prst="rect">
            <a:avLst/>
          </a:prstGeom>
          <a:noFill/>
        </p:spPr>
      </p:pic>
      <p:pic>
        <p:nvPicPr>
          <p:cNvPr id="3076" name="Picture 4" descr="C:\Users\smirnovan\Desktop\августовка\ФОТО КАР\директор-школи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87" r="4917" b="30841"/>
          <a:stretch>
            <a:fillRect/>
          </a:stretch>
        </p:blipFill>
        <p:spPr bwMode="auto">
          <a:xfrm>
            <a:off x="4000496" y="4214818"/>
            <a:ext cx="1501123" cy="1285884"/>
          </a:xfrm>
          <a:prstGeom prst="rect">
            <a:avLst/>
          </a:prstGeom>
          <a:noFill/>
        </p:spPr>
      </p:pic>
      <p:pic>
        <p:nvPicPr>
          <p:cNvPr id="3082" name="Picture 10" descr="C:\Users\smirnovan\Desktop\августовка\ФОТО КАР\учитель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79" t="3616" r="11627" b="20452"/>
          <a:stretch>
            <a:fillRect/>
          </a:stretch>
        </p:blipFill>
        <p:spPr bwMode="auto">
          <a:xfrm>
            <a:off x="4143372" y="2447304"/>
            <a:ext cx="1285884" cy="1742165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5429256" y="1454995"/>
            <a:ext cx="3571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Доплаты за выполнение функций классного руководителя составила почти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8 млн. рублей.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429256" y="3143248"/>
            <a:ext cx="3571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Доплаты  молодым специалистам около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400 тысяч рублей.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5500694" y="4429132"/>
            <a:ext cx="35004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Стимулирующие выплаты руководителям ОУ по результатам оценки качества их деятельности составили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1,5 млн. рублей.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172400" y="260648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786874" cy="6572296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5720" y="68025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ОБРАЗОВАНИЯ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1714488"/>
            <a:ext cx="178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Допуск к сдаче ОГЭ в 2019 году.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184 выпускника 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smirnovan\Desktop\августовка\ФОТО КАР\xfile-5aadf154971db.png.pagespeed.ic.zIY1f060F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14290"/>
            <a:ext cx="1972788" cy="55153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857356" y="571480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ИТОГОВОЕ СОБЕСЕДОВАНИЕ ПО РУССКОМУ ЯЗЫКУ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4357686" y="1142984"/>
          <a:ext cx="4572032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32" name="Picture 8" descr="C:\Users\smirnovan\Desktop\августовка\ФОТО КАР\c410dba9-1f1b-4353-9931-fbe821ec3f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714356"/>
            <a:ext cx="1357322" cy="100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 descr="C:\Users\smirnovan\Desktop\августовка\ФОТО КАР\ae6582ac-5a92-4a3a-9a44-802a8c40fd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1357298"/>
            <a:ext cx="1500198" cy="1112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5" descr="C:\Users\smirnovan\Desktop\августовка\ФОТО КАР\interview-1018333_192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1285860"/>
            <a:ext cx="428628" cy="428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500562" y="813183"/>
            <a:ext cx="4000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Выбранные экзамены статистика 2-х лет  </a:t>
            </a:r>
          </a:p>
          <a:p>
            <a:endParaRPr lang="ru-RU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>
            <a:off x="3001158" y="1999446"/>
            <a:ext cx="271464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357686" y="3357562"/>
            <a:ext cx="457203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8596" y="2571744"/>
            <a:ext cx="35719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Диаграмма 29"/>
          <p:cNvGraphicFramePr/>
          <p:nvPr/>
        </p:nvGraphicFramePr>
        <p:xfrm>
          <a:off x="142844" y="4786323"/>
          <a:ext cx="4071966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14282" y="4630175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Средний бал по предметам статистика 2-х лет </a:t>
            </a:r>
          </a:p>
          <a:p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14282" y="2538707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Кол-во учащихся получившие отметку «5»  по всем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сдаваемым предметам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29124" y="3558605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Средний балл по сумме четырех предметов за 2019 год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7" name="Picture 13" descr="C:\Users\smirnovan\Desktop\августовка\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2857496"/>
            <a:ext cx="3500462" cy="1785950"/>
          </a:xfrm>
          <a:prstGeom prst="rect">
            <a:avLst/>
          </a:prstGeom>
          <a:noFill/>
        </p:spPr>
      </p:pic>
      <p:pic>
        <p:nvPicPr>
          <p:cNvPr id="1038" name="Picture 14" descr="C:\Users\smirnovan\Desktop\августовка\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4810" y="4152920"/>
            <a:ext cx="4714908" cy="2133600"/>
          </a:xfrm>
          <a:prstGeom prst="rect">
            <a:avLst/>
          </a:prstGeom>
          <a:noFill/>
        </p:spPr>
      </p:pic>
      <p:pic>
        <p:nvPicPr>
          <p:cNvPr id="24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316416" y="188640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71414"/>
            <a:ext cx="8858312" cy="6572296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68025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ОБРАЗОВАНИЯ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Users\smirnovan\Desktop\августовка\ФОТО КАР\EGE201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220" b="22224"/>
          <a:stretch>
            <a:fillRect/>
          </a:stretch>
        </p:blipFill>
        <p:spPr bwMode="auto">
          <a:xfrm>
            <a:off x="5929322" y="142852"/>
            <a:ext cx="1885963" cy="785818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/>
        </p:nvGraphicFramePr>
        <p:xfrm>
          <a:off x="4716016" y="1340768"/>
          <a:ext cx="4184658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57752" y="928671"/>
            <a:ext cx="410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Средний бал по предметам, статистика 2-х лет 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14282" y="642918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ЕГЭ в 2019  году сдавали </a:t>
            </a:r>
            <a:r>
              <a:rPr lang="ru-RU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74  учащихся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 6 образовательных учреждений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20" y="1928802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Средний показатель в разбивке по ОО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1285860"/>
            <a:ext cx="4000528" cy="571504"/>
          </a:xfrm>
          <a:prstGeom prst="rect">
            <a:avLst/>
          </a:prstGeom>
          <a:solidFill>
            <a:srgbClr val="10253F">
              <a:alpha val="67059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7158" y="1357298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220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балов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46,7 %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чем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23,2%</a:t>
            </a:r>
            <a:endParaRPr lang="ru-RU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mirnovan\Desktop\августовка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2285992"/>
            <a:ext cx="4357719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smirnovan\Desktop\августовка\ФОТО КАР\IMG_20190610_160521_81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727" r="3226" b="25092"/>
          <a:stretch>
            <a:fillRect/>
          </a:stretch>
        </p:blipFill>
        <p:spPr bwMode="auto">
          <a:xfrm>
            <a:off x="357158" y="4429132"/>
            <a:ext cx="2143140" cy="107157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14282" y="5429264"/>
            <a:ext cx="3071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 выпускников из школ: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МОУ «Лотошинская СОШ № 1»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МОУ «Лотошинская СОШ № 2»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Савостинская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СОШ»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857752" y="5056543"/>
            <a:ext cx="36433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результатам ЕГЭ Лотошинский район вошел в десятку лучших территорий Московской области (ТОП – 10) согласно рейтингу Министерства образования Московской области.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smirnovan\Desktop\августовка\ФОТО КАР\Top1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5786454"/>
            <a:ext cx="3786215" cy="826048"/>
          </a:xfrm>
          <a:prstGeom prst="rect">
            <a:avLst/>
          </a:prstGeom>
          <a:noFill/>
        </p:spPr>
      </p:pic>
      <p:pic>
        <p:nvPicPr>
          <p:cNvPr id="2055" name="Picture 7" descr="C:\Users\smirnovan\Desktop\августовка\ФОТО КАР\86ec1bbdd36b501b5d151b32289a94d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50" t="6979" r="32960" b="5611"/>
          <a:stretch>
            <a:fillRect/>
          </a:stretch>
        </p:blipFill>
        <p:spPr bwMode="auto">
          <a:xfrm>
            <a:off x="3357554" y="4572008"/>
            <a:ext cx="1357322" cy="1928826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643438" y="3143248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Медали Российской Федерации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«За особые успехи в учении»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C:\Users\smirnovan\Desktop\августовка\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3571876"/>
            <a:ext cx="3724275" cy="1457325"/>
          </a:xfrm>
          <a:prstGeom prst="rect">
            <a:avLst/>
          </a:prstGeom>
          <a:noFill/>
        </p:spPr>
      </p:pic>
      <p:cxnSp>
        <p:nvCxnSpPr>
          <p:cNvPr id="27" name="Прямая соединительная линия 26"/>
          <p:cNvCxnSpPr/>
          <p:nvPr/>
        </p:nvCxnSpPr>
        <p:spPr>
          <a:xfrm rot="16200000" flipH="1">
            <a:off x="1821636" y="3679032"/>
            <a:ext cx="592935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42844" y="4357694"/>
            <a:ext cx="464347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316416" y="116632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Users\smirnovan\Desktop\августовка\ФОТО КАР\VDWOeOTdv3LynqNkoGaut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2985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214290"/>
            <a:ext cx="8858312" cy="6357982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14744" y="428604"/>
            <a:ext cx="5143536" cy="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ОЛИМПИАДНОЕ ДВИЖЕНИЕ ШКОЛЬНИКОВ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smirnovan\Desktop\августовка\ФОТО КАР\vseros_oli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7"/>
            <a:ext cx="3063870" cy="84256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786050" y="1451606"/>
            <a:ext cx="62151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465 учащихся</a:t>
            </a:r>
            <a:r>
              <a:rPr lang="ru-RU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54 %</a:t>
            </a:r>
            <a:r>
              <a:rPr lang="ru-RU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Призеры - </a:t>
            </a:r>
            <a:r>
              <a:rPr lang="ru-RU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110 учащихся,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Победители – </a:t>
            </a:r>
            <a:r>
              <a:rPr lang="ru-RU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42 учащихся.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региональный этап олимпиады вышли- </a:t>
            </a:r>
            <a:r>
              <a:rPr lang="ru-RU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25 учащихся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3011" name="Picture 3" descr="C:\Users\smirnovan\Desktop\августовка\ФОТО КАР\1301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00" y="1357298"/>
            <a:ext cx="220185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C:\Users\smirnovan\Desktop\августовка\ФОТО КАР\d280f6affb5ae16a56bc6bfbcb8e403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4505" r="16598" b="2557"/>
          <a:stretch>
            <a:fillRect/>
          </a:stretch>
        </p:blipFill>
        <p:spPr bwMode="auto">
          <a:xfrm>
            <a:off x="428596" y="3143248"/>
            <a:ext cx="2000264" cy="200026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643306" y="2714620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Победители и призеры регионального этапа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ВсОШ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2019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844" y="5210432"/>
            <a:ext cx="3143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МОУ «Лотошинская СОШ № 1»- 2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4пр.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МОУ «Введенская СОШ»-1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1-пр.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МОУ «Лотошинская СОШ № 2»- 1 пр.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5" name="Picture 7" descr="C:\Users\smirnovan\Desktop\августовка\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0748" y="3356156"/>
            <a:ext cx="5697532" cy="2930364"/>
          </a:xfrm>
          <a:prstGeom prst="rect">
            <a:avLst/>
          </a:prstGeom>
          <a:noFill/>
        </p:spPr>
      </p:pic>
      <p:pic>
        <p:nvPicPr>
          <p:cNvPr id="13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244408" y="332656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mirnovan\Desktop\августовка\ФОТО КАР\ebd7ccf0142f8846a0c6782ba9af2b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142852"/>
            <a:ext cx="8715436" cy="6500858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059" name="Picture 3" descr="C:\Users\smirnovan\Desktop\августовка\ФОТО КАР\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253465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928926" y="785794"/>
            <a:ext cx="43577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еконструкция здания Лотошинской средней общеобразовательной школы №2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рассчитанная на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20000"/>
                </a:solidFill>
                <a:effectLst/>
                <a:latin typeface="Times New Roman" pitchFamily="18" charset="0"/>
                <a:cs typeface="Times New Roman" pitchFamily="18" charset="0"/>
              </a:rPr>
              <a:t>184 места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82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9058" y="4550829"/>
            <a:ext cx="49292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Общая сумма затрат на строительство здания пристройки составила </a:t>
            </a:r>
            <a:r>
              <a:rPr lang="ru-RU" sz="1600" b="1" u="sng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132 миллиона рублей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на приобретение оборудования, мебели, оргтехники – </a:t>
            </a:r>
            <a:r>
              <a:rPr lang="ru-RU" sz="1600" b="1" u="sng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7 миллионов рублей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Министерством образования Московской области выделены средства на приобретение дополнительного оборудования в сумме </a:t>
            </a:r>
            <a:r>
              <a:rPr lang="ru-RU" sz="16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4-х миллионов рублей. 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00100" y="3065032"/>
            <a:ext cx="7643866" cy="1292662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Выполнен показатель муниципальной программы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«Развитие образование на 2018 – 2025 года»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ликвидации второй смены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обучения на территории муниципального образования.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5061" name="Picture 5" descr="C:\Users\smirnovan\Desktop\августовка\ФОТО КАР\e3f1b050ab68ac3dcabd781763d4ca4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64148"/>
            <a:ext cx="639551" cy="1564984"/>
          </a:xfrm>
          <a:prstGeom prst="rect">
            <a:avLst/>
          </a:prstGeom>
          <a:noFill/>
        </p:spPr>
      </p:pic>
      <p:pic>
        <p:nvPicPr>
          <p:cNvPr id="45063" name="Picture 7" descr="C:\Users\smirnovan\Desktop\августовка\ФОТО КАР\374806-ae5ff-113068207-m750x740-u4aa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571612"/>
            <a:ext cx="1857388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4" name="Picture 8" descr="C:\Users\smirnovan\Desktop\августовка\ФОТО КАР\374806-d66ed-113068206-m750x740-u32b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785794"/>
            <a:ext cx="150019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6" name="Picture 10" descr="C:\Users\smirnovan\Desktop\августовка\ФОТО КАР\374806-61720-113068204-m750x740-ub29e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357298"/>
            <a:ext cx="1189925" cy="170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7" name="Picture 11" descr="C:\Users\smirnovan\Desktop\августовка\ФОТО КАР\374806-19739-112476092-m750x740-ua4a95.jpg"/>
          <p:cNvPicPr>
            <a:picLocks noChangeAspect="1" noChangeArrowheads="1"/>
          </p:cNvPicPr>
          <p:nvPr/>
        </p:nvPicPr>
        <p:blipFill>
          <a:blip r:embed="rId8" cstate="print"/>
          <a:srcRect l="9182" t="4541" r="7568" b="4641"/>
          <a:stretch>
            <a:fillRect/>
          </a:stretch>
        </p:blipFill>
        <p:spPr bwMode="auto">
          <a:xfrm>
            <a:off x="4572000" y="1571612"/>
            <a:ext cx="1696653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8" name="Picture 12" descr="C:\Users\smirnovan\Desktop\августовка\ФОТО КАР\finansirovanie-biznesa.jpg"/>
          <p:cNvPicPr>
            <a:picLocks noChangeAspect="1" noChangeArrowheads="1"/>
          </p:cNvPicPr>
          <p:nvPr/>
        </p:nvPicPr>
        <p:blipFill>
          <a:blip r:embed="rId9" cstate="print"/>
          <a:srcRect l="17500" r="14999"/>
          <a:stretch>
            <a:fillRect/>
          </a:stretch>
        </p:blipFill>
        <p:spPr bwMode="auto">
          <a:xfrm>
            <a:off x="500035" y="4404452"/>
            <a:ext cx="2857519" cy="20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51520" y="116632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244408" y="188640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mirnovan\Desktop\августовка\ФОТО КА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142852"/>
            <a:ext cx="8643998" cy="6572296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solidFill>
              <a:srgbClr val="102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14546" y="714356"/>
            <a:ext cx="528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0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г. планируется проведение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капитальных ремонтов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smirnovan\Desktop\августовка\ФОТО КАР\House-Maintenance-Checklist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571480"/>
            <a:ext cx="1291975" cy="1000132"/>
          </a:xfrm>
          <a:prstGeom prst="rect">
            <a:avLst/>
          </a:prstGeom>
          <a:noFill/>
        </p:spPr>
      </p:pic>
      <p:pic>
        <p:nvPicPr>
          <p:cNvPr id="1028" name="Picture 4" descr="C:\Users\smirnovan\Desktop\августовка\ФОТО КАР\4330f64a35aee7cdd129285fc68634c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714752"/>
            <a:ext cx="2464612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smirnovan\Desktop\августовка\ФОТО КАР\img_48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14752"/>
            <a:ext cx="2381266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smirnovan\Desktop\августовка\ФОТО КАР\IMG_2360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2286335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smirnovan\Desktop\августовка\ФОТО КАР\главный вход.png"/>
          <p:cNvPicPr>
            <a:picLocks noChangeAspect="1" noChangeArrowheads="1"/>
          </p:cNvPicPr>
          <p:nvPr/>
        </p:nvPicPr>
        <p:blipFill>
          <a:blip r:embed="rId7" cstate="print"/>
          <a:srcRect b="35294"/>
          <a:stretch>
            <a:fillRect/>
          </a:stretch>
        </p:blipFill>
        <p:spPr bwMode="auto">
          <a:xfrm>
            <a:off x="3786182" y="1500174"/>
            <a:ext cx="1429623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C:\Users\smirnovan\Desktop\августовка\ФОТО КАР\березка.jpg"/>
          <p:cNvPicPr>
            <a:picLocks noChangeAspect="1" noChangeArrowheads="1"/>
          </p:cNvPicPr>
          <p:nvPr/>
        </p:nvPicPr>
        <p:blipFill>
          <a:blip r:embed="rId8" cstate="print"/>
          <a:srcRect b="26661"/>
          <a:stretch>
            <a:fillRect/>
          </a:stretch>
        </p:blipFill>
        <p:spPr bwMode="auto">
          <a:xfrm>
            <a:off x="5876356" y="1603108"/>
            <a:ext cx="2410420" cy="1325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 descr="C:\Users\smirnovan\Desktop\августовка\ФОТО КАР\дубо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786" y="1643050"/>
            <a:ext cx="2282171" cy="1422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928662" y="3143248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МДОУ «Детский сад № 6 «Дубок»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868" y="3214686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МАДОУ ЦРР «Детский сад № 15 «Мечта»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5074" y="3038773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МДОУ «Детский сад № 7 «Березка»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8662" y="5357826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МОУ «Лотошинская СОШ № 1»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3306" y="5429264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МОУ «Лотошинская СОШ № 2»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00826" y="5357826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МДОУ «Детский сад № 2 «Солнышко»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7158" y="5884151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Из местного бюджета выделены средства на разработку проектно-сметной документации Лотошинской СОШ №1, Лотошинской СОШ№2 и Детскому саду № 15 «Мечта» в размере </a:t>
            </a:r>
            <a:r>
              <a:rPr lang="ru-RU" sz="1200" b="1" i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5,7 млн. рублей. 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Детскому саду № 2 «Солнышко» разработана проектно-сметная документация за счет средств местного бюджета на сумму </a:t>
            </a:r>
            <a:r>
              <a:rPr lang="ru-RU" sz="1200" b="1" i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232 тыс. рублей.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Согласно государственной программе МОМО выделило </a:t>
            </a:r>
            <a:r>
              <a:rPr lang="ru-RU" sz="1200" b="1" i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35 млн. рублей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на капитальный ремонт детского сада в 2020 году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285720" y="5929330"/>
            <a:ext cx="864399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9" name="Picture 15" descr="C:\Users\smirnovan\Desktop\августовка\ФОТО КАР\86ec1bbdd36b501b5d151b32289a94df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76" y="5572140"/>
            <a:ext cx="1111452" cy="785818"/>
          </a:xfrm>
          <a:prstGeom prst="rect">
            <a:avLst/>
          </a:prstGeom>
          <a:noFill/>
        </p:spPr>
      </p:pic>
      <p:pic>
        <p:nvPicPr>
          <p:cNvPr id="1040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10" y="3071810"/>
            <a:ext cx="357190" cy="445508"/>
          </a:xfrm>
          <a:prstGeom prst="rect">
            <a:avLst/>
          </a:prstGeom>
          <a:noFill/>
        </p:spPr>
      </p:pic>
      <p:pic>
        <p:nvPicPr>
          <p:cNvPr id="47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7554" y="3054930"/>
            <a:ext cx="357190" cy="445508"/>
          </a:xfrm>
          <a:prstGeom prst="rect">
            <a:avLst/>
          </a:prstGeom>
          <a:noFill/>
        </p:spPr>
      </p:pic>
      <p:pic>
        <p:nvPicPr>
          <p:cNvPr id="48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6446" y="3054930"/>
            <a:ext cx="357190" cy="445508"/>
          </a:xfrm>
          <a:prstGeom prst="rect">
            <a:avLst/>
          </a:prstGeom>
          <a:noFill/>
        </p:spPr>
      </p:pic>
      <p:pic>
        <p:nvPicPr>
          <p:cNvPr id="49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10" y="5357826"/>
            <a:ext cx="357190" cy="445508"/>
          </a:xfrm>
          <a:prstGeom prst="rect">
            <a:avLst/>
          </a:prstGeom>
          <a:noFill/>
        </p:spPr>
      </p:pic>
      <p:pic>
        <p:nvPicPr>
          <p:cNvPr id="50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8992" y="5357826"/>
            <a:ext cx="357190" cy="445508"/>
          </a:xfrm>
          <a:prstGeom prst="rect">
            <a:avLst/>
          </a:prstGeom>
          <a:noFill/>
        </p:spPr>
      </p:pic>
      <p:pic>
        <p:nvPicPr>
          <p:cNvPr id="51" name="Picture 16" descr="C:\Users\smirnovan\Desktop\августовка\ФОТО КАР\821px-Red_Checkmark.sv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5286388"/>
            <a:ext cx="357190" cy="445508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285720" y="142852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30" name="Picture 2" descr="C:\Users\smirnovan\Desktop\августовка\ФОТО КАР\d1b7155e86228aa7bbcdb703c9f7ff39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4" t="9134" r="12090" b="8654"/>
          <a:stretch>
            <a:fillRect/>
          </a:stretch>
        </p:blipFill>
        <p:spPr bwMode="auto">
          <a:xfrm>
            <a:off x="8172400" y="260648"/>
            <a:ext cx="665096" cy="76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1138</Words>
  <Application>Microsoft Office PowerPoint</Application>
  <PresentationFormat>Экран (4:3)</PresentationFormat>
  <Paragraphs>141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Смирнова Н.В.</dc:creator>
  <cp:lastModifiedBy>Яковлева Т.А.</cp:lastModifiedBy>
  <cp:revision>134</cp:revision>
  <dcterms:created xsi:type="dcterms:W3CDTF">2019-07-12T10:15:26Z</dcterms:created>
  <dcterms:modified xsi:type="dcterms:W3CDTF">2019-08-29T07:06:29Z</dcterms:modified>
</cp:coreProperties>
</file>